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7"/>
  </p:notesMasterIdLst>
  <p:sldIdLst>
    <p:sldId id="382" r:id="rId2"/>
    <p:sldId id="455" r:id="rId3"/>
    <p:sldId id="456" r:id="rId4"/>
    <p:sldId id="457" r:id="rId5"/>
    <p:sldId id="4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ie Demerseman" initials="ED" lastIdx="1" clrIdx="0">
    <p:extLst>
      <p:ext uri="{19B8F6BF-5375-455C-9EA6-DF929625EA0E}">
        <p15:presenceInfo xmlns:p15="http://schemas.microsoft.com/office/powerpoint/2012/main" userId="f838d40e37aa735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FFC906"/>
    <a:srgbClr val="223E92"/>
    <a:srgbClr val="FF9900"/>
    <a:srgbClr val="CC99FF"/>
    <a:srgbClr val="BBC7EF"/>
    <a:srgbClr val="0A3A61"/>
    <a:srgbClr val="E8CE5A"/>
    <a:srgbClr val="095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77" autoAdjust="0"/>
    <p:restoredTop sz="69238" autoAdjust="0"/>
  </p:normalViewPr>
  <p:slideViewPr>
    <p:cSldViewPr snapToGrid="0">
      <p:cViewPr varScale="1">
        <p:scale>
          <a:sx n="49" d="100"/>
          <a:sy n="49" d="100"/>
        </p:scale>
        <p:origin x="1457" y="39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en-GB" sz="4400" b="0" strike="noStrike" spc="-1">
                <a:latin typeface="Arial"/>
              </a:rPr>
              <a:t>Click to move the slide</a:t>
            </a:r>
          </a:p>
        </p:txBody>
      </p:sp>
      <p:sp>
        <p:nvSpPr>
          <p:cNvPr id="12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GB" sz="2000" b="0" strike="noStrike" spc="-1">
                <a:latin typeface="Arial"/>
              </a:rPr>
              <a:t>Click to edit the notes' format</a:t>
            </a:r>
          </a:p>
        </p:txBody>
      </p:sp>
      <p:sp>
        <p:nvSpPr>
          <p:cNvPr id="12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GB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125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en-GB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126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en-GB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127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1067A710-A1BB-4651-BBD3-B5E7A7375118}" type="slidenum">
              <a:rPr lang="en-GB" sz="1400" b="0" strike="noStrike" spc="-1">
                <a:latin typeface="Times New Roman"/>
              </a:rPr>
              <a:t>‹#›</a:t>
            </a:fld>
            <a:endParaRPr lang="en-GB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3225" cy="3084513"/>
          </a:xfrm>
          <a:prstGeom prst="rect">
            <a:avLst/>
          </a:prstGeom>
        </p:spPr>
      </p:sp>
      <p:sp>
        <p:nvSpPr>
          <p:cNvPr id="92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3880" cy="45982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just" rtl="0">
              <a:spcBef>
                <a:spcPts val="0"/>
              </a:spcBef>
              <a:spcAft>
                <a:spcPts val="0"/>
              </a:spcAft>
            </a:pP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The process starts with individual reflections, to let time to each participant to think of the “story” they can tell for each picture, to explain their meaning especially. </a:t>
            </a:r>
            <a:endParaRPr lang="en-GB" b="0" dirty="0">
              <a:effectLst/>
            </a:endParaRPr>
          </a:p>
          <a:p>
            <a:pPr algn="just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b="0" dirty="0">
              <a:effectLst/>
            </a:endParaRPr>
          </a:p>
        </p:txBody>
      </p:sp>
      <p:sp>
        <p:nvSpPr>
          <p:cNvPr id="927" name="CustomShape 3"/>
          <p:cNvSpPr/>
          <p:nvPr/>
        </p:nvSpPr>
        <p:spPr>
          <a:xfrm>
            <a:off x="3884760" y="8685360"/>
            <a:ext cx="296928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6482D7CD-DB02-4F62-8CA8-CF9D7A709385}" type="slidenum">
              <a:rPr lang="en-GB" sz="1200" b="0" strike="noStrike" spc="-1">
                <a:solidFill>
                  <a:srgbClr val="000000"/>
                </a:solidFill>
                <a:latin typeface="Times New Roman"/>
              </a:rPr>
              <a:t>1</a:t>
            </a:fld>
            <a:endParaRPr lang="en-GB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5702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3225" cy="3084513"/>
          </a:xfrm>
          <a:prstGeom prst="rect">
            <a:avLst/>
          </a:prstGeom>
        </p:spPr>
      </p:sp>
      <p:sp>
        <p:nvSpPr>
          <p:cNvPr id="92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3880" cy="45982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just" rtl="0">
              <a:spcBef>
                <a:spcPts val="0"/>
              </a:spcBef>
              <a:spcAft>
                <a:spcPts val="0"/>
              </a:spcAft>
            </a:pPr>
            <a:r>
              <a:rPr lang="en-GB" sz="18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Now participants present their favourite personal pictures to the rest of the working group, explain and discuss.</a:t>
            </a:r>
          </a:p>
          <a:p>
            <a:pPr algn="just" rtl="0">
              <a:spcBef>
                <a:spcPts val="0"/>
              </a:spcBef>
              <a:spcAft>
                <a:spcPts val="0"/>
              </a:spcAft>
            </a:pPr>
            <a:endParaRPr lang="en-GB" sz="2800" b="0" dirty="0">
              <a:effectLst/>
            </a:endParaRPr>
          </a:p>
          <a:p>
            <a:pPr algn="just" rtl="0" fontAlgn="base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b="1" i="0" u="none" strike="noStrike" dirty="0">
                <a:solidFill>
                  <a:srgbClr val="205968"/>
                </a:solidFill>
                <a:effectLst/>
                <a:latin typeface="Times New Roman" panose="02020603050405020304" pitchFamily="18" charset="0"/>
              </a:rPr>
              <a:t>P</a:t>
            </a:r>
            <a:r>
              <a:rPr lang="en-GB" sz="1800" b="1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articipants each present their 2 pictures in turn</a:t>
            </a:r>
            <a:r>
              <a:rPr lang="en-GB" sz="18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, using their keywords to narrate the pictures’ story, meaning, context,  birth in their mind, relation to their life …</a:t>
            </a:r>
          </a:p>
          <a:p>
            <a:pPr algn="just" rtl="0" fontAlgn="base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1800" b="0" i="0" u="none" strike="noStrike" dirty="0">
              <a:solidFill>
                <a:srgbClr val="205968"/>
              </a:solidFill>
              <a:effectLst/>
              <a:latin typeface="Calibri" panose="020F0502020204030204" pitchFamily="34" charset="0"/>
            </a:endParaRPr>
          </a:p>
          <a:p>
            <a:pPr algn="just" rtl="0" fontAlgn="base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b="1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Other participants are invited to ask questions</a:t>
            </a:r>
            <a:r>
              <a:rPr lang="en-GB" sz="18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, share reactions, whether they relate to these pictures or not.</a:t>
            </a:r>
          </a:p>
          <a:p>
            <a:pPr algn="just" rtl="0" fontAlgn="base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en-GB" sz="1800" b="0" i="0" u="none" strike="noStrike" dirty="0">
              <a:solidFill>
                <a:srgbClr val="205968"/>
              </a:solidFill>
              <a:effectLst/>
              <a:latin typeface="Calibri" panose="020F0502020204030204" pitchFamily="34" charset="0"/>
            </a:endParaRPr>
          </a:p>
          <a:p>
            <a:pPr algn="just" rtl="0" fontAlgn="base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b="1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All participants can now add their own keywords</a:t>
            </a:r>
            <a:r>
              <a:rPr lang="en-GB" sz="18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 to the list for each pic if everybody agrees with them. </a:t>
            </a:r>
          </a:p>
          <a:p>
            <a:pPr algn="just" rtl="0" fontAlgn="base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1800" b="0" i="0" u="none" strike="noStrike" dirty="0">
              <a:solidFill>
                <a:srgbClr val="205968"/>
              </a:solidFill>
              <a:effectLst/>
              <a:latin typeface="Calibri" panose="020F0502020204030204" pitchFamily="34" charset="0"/>
            </a:endParaRPr>
          </a:p>
          <a:p>
            <a:pPr algn="just" rtl="0" fontAlgn="base"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b="1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Each participant has about 5-10min</a:t>
            </a:r>
            <a:r>
              <a:rPr lang="en-GB" sz="18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 to present their selection and </a:t>
            </a:r>
            <a:r>
              <a:rPr lang="en-GB" sz="1800" b="0" i="0" u="none" strike="noStrike" dirty="0" err="1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QnA</a:t>
            </a:r>
            <a:r>
              <a:rPr lang="en-GB" sz="18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. </a:t>
            </a:r>
          </a:p>
          <a:p>
            <a:pPr algn="just" rtl="0">
              <a:spcBef>
                <a:spcPts val="0"/>
              </a:spcBef>
              <a:spcAft>
                <a:spcPts val="0"/>
              </a:spcAft>
            </a:pPr>
            <a:endParaRPr lang="en-GB" sz="2800" b="0" dirty="0">
              <a:effectLst/>
            </a:endParaRPr>
          </a:p>
          <a:p>
            <a:pPr algn="just" rtl="0">
              <a:spcBef>
                <a:spcPts val="0"/>
              </a:spcBef>
              <a:spcAft>
                <a:spcPts val="0"/>
              </a:spcAft>
            </a:pPr>
            <a:br>
              <a:rPr lang="en-GB" sz="2800" b="0" dirty="0">
                <a:effectLst/>
              </a:rPr>
            </a:br>
            <a:r>
              <a:rPr lang="en-GB" sz="18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In the end, each Working Group should have 10 pictures with draft annotations (keywords), still reflecting personal answers &amp; preferences at this point. </a:t>
            </a:r>
            <a:endParaRPr lang="en-GB" sz="2800" b="0" dirty="0">
              <a:effectLst/>
            </a:endParaRPr>
          </a:p>
        </p:txBody>
      </p:sp>
      <p:sp>
        <p:nvSpPr>
          <p:cNvPr id="927" name="CustomShape 3"/>
          <p:cNvSpPr/>
          <p:nvPr/>
        </p:nvSpPr>
        <p:spPr>
          <a:xfrm>
            <a:off x="3884760" y="8685360"/>
            <a:ext cx="296928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6482D7CD-DB02-4F62-8CA8-CF9D7A709385}" type="slidenum">
              <a:rPr lang="en-GB" sz="1200" b="0" strike="noStrike" spc="-1">
                <a:solidFill>
                  <a:srgbClr val="000000"/>
                </a:solidFill>
                <a:latin typeface="Times New Roman"/>
              </a:rPr>
              <a:t>2</a:t>
            </a:fld>
            <a:endParaRPr lang="en-GB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57477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3225" cy="3084513"/>
          </a:xfrm>
          <a:prstGeom prst="rect">
            <a:avLst/>
          </a:prstGeom>
        </p:spPr>
      </p:sp>
      <p:sp>
        <p:nvSpPr>
          <p:cNvPr id="92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3880" cy="45982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just" rtl="0">
              <a:spcBef>
                <a:spcPts val="0"/>
              </a:spcBef>
              <a:spcAft>
                <a:spcPts val="0"/>
              </a:spcAft>
            </a:pP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Participants make some space on their table and start organising pictures, while discussing the place for each as follows:</a:t>
            </a:r>
            <a:endParaRPr lang="en-GB" b="0" dirty="0">
              <a:effectLst/>
            </a:endParaRPr>
          </a:p>
          <a:p>
            <a:pPr algn="just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br>
              <a:rPr lang="en-GB" b="0" dirty="0">
                <a:effectLst/>
              </a:rPr>
            </a:b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Participant 1 places their first picture anywhere on the table, leaving enough space for the following ones.</a:t>
            </a:r>
          </a:p>
          <a:p>
            <a:pPr algn="just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br>
              <a:rPr lang="en-GB" b="0" dirty="0">
                <a:effectLst/>
              </a:rPr>
            </a:b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In turn, each participant adds their remaining pictures one after the other: for each, the group briefly discusses where to put it compared to the already present pictures, considering the following aspects:</a:t>
            </a:r>
          </a:p>
          <a:p>
            <a:pPr marL="742950" lvl="1" indent="-285750" algn="just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Do pictures look similar or very different?</a:t>
            </a:r>
          </a:p>
          <a:p>
            <a:pPr marL="742950" lvl="1" indent="-285750" algn="just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Do they share similar keywords? </a:t>
            </a:r>
          </a:p>
          <a:p>
            <a:pPr marL="742950" lvl="1" indent="-285750" algn="just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Do they tell similar or unique stories? </a:t>
            </a:r>
          </a:p>
        </p:txBody>
      </p:sp>
      <p:sp>
        <p:nvSpPr>
          <p:cNvPr id="927" name="CustomShape 3"/>
          <p:cNvSpPr/>
          <p:nvPr/>
        </p:nvSpPr>
        <p:spPr>
          <a:xfrm>
            <a:off x="3884760" y="8685360"/>
            <a:ext cx="296928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6482D7CD-DB02-4F62-8CA8-CF9D7A709385}" type="slidenum">
              <a:rPr lang="en-GB" sz="1200" b="0" strike="noStrike" spc="-1">
                <a:solidFill>
                  <a:srgbClr val="000000"/>
                </a:solidFill>
                <a:latin typeface="Times New Roman"/>
              </a:rPr>
              <a:t>3</a:t>
            </a:fld>
            <a:endParaRPr lang="en-GB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16072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3225" cy="3084513"/>
          </a:xfrm>
          <a:prstGeom prst="rect">
            <a:avLst/>
          </a:prstGeom>
        </p:spPr>
      </p:sp>
      <p:sp>
        <p:nvSpPr>
          <p:cNvPr id="92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3880" cy="45982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just" rtl="0">
              <a:spcBef>
                <a:spcPts val="0"/>
              </a:spcBef>
              <a:spcAft>
                <a:spcPts val="0"/>
              </a:spcAft>
            </a:pPr>
            <a:r>
              <a:rPr lang="en-GB" sz="18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Final Selection: Each group selects a final pick of 3 pictures out of their whole set.</a:t>
            </a:r>
            <a:endParaRPr lang="en-GB" sz="2800" b="0" dirty="0">
              <a:effectLst/>
            </a:endParaRPr>
          </a:p>
          <a:p>
            <a:pPr algn="just" rtl="0">
              <a:spcBef>
                <a:spcPts val="0"/>
              </a:spcBef>
              <a:spcAft>
                <a:spcPts val="0"/>
              </a:spcAft>
            </a:pPr>
            <a:br>
              <a:rPr lang="en-GB" sz="2800" b="0" dirty="0">
                <a:effectLst/>
              </a:rPr>
            </a:br>
            <a:r>
              <a:rPr lang="en-GB" sz="18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They should be the ones which resonate most among the members of the group as a whole: Do they all agree on some pictures-messages in the whole set? Do some make sense to most of them despite your diverse backgrounds and origins?</a:t>
            </a:r>
            <a:endParaRPr lang="en-GB" sz="2800" b="0" dirty="0">
              <a:effectLst/>
            </a:endParaRPr>
          </a:p>
          <a:p>
            <a:pPr algn="just" rtl="0">
              <a:spcBef>
                <a:spcPts val="0"/>
              </a:spcBef>
              <a:spcAft>
                <a:spcPts val="0"/>
              </a:spcAft>
            </a:pPr>
            <a:br>
              <a:rPr lang="en-GB" sz="2800" b="0" dirty="0">
                <a:effectLst/>
              </a:rPr>
            </a:br>
            <a:r>
              <a:rPr lang="en-GB" sz="18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Participants should spend time discussing these questions: this step is crucial, to turn diverse individual viewpoints into a collective answer!</a:t>
            </a:r>
            <a:endParaRPr lang="en-GB" sz="2800" b="0" dirty="0">
              <a:effectLst/>
            </a:endParaRPr>
          </a:p>
          <a:p>
            <a:pPr algn="just" rtl="0">
              <a:spcBef>
                <a:spcPts val="0"/>
              </a:spcBef>
              <a:spcAft>
                <a:spcPts val="0"/>
              </a:spcAft>
            </a:pPr>
            <a:br>
              <a:rPr lang="en-GB" sz="2800" b="0" dirty="0">
                <a:effectLst/>
              </a:rPr>
            </a:br>
            <a:r>
              <a:rPr lang="en-GB" sz="18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Some tips:</a:t>
            </a:r>
            <a:endParaRPr lang="en-GB" sz="2800" b="0" dirty="0">
              <a:effectLst/>
            </a:endParaRPr>
          </a:p>
          <a:p>
            <a:pPr algn="just" rtl="0" fontAlgn="base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Groups can focus on “clusters”: choosing 1 picture per cluster/group/category: in each of these groupings, which picture can all/most of the group relate to?</a:t>
            </a:r>
          </a:p>
          <a:p>
            <a:pPr algn="just" rtl="0" fontAlgn="base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If there are too many clusters, groups can focus on the bigger ones.</a:t>
            </a:r>
          </a:p>
          <a:p>
            <a:pPr algn="just" rtl="0" fontAlgn="base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If there are too few clusters, groups can pick 2 pictures among the bigger ones</a:t>
            </a:r>
          </a:p>
        </p:txBody>
      </p:sp>
      <p:sp>
        <p:nvSpPr>
          <p:cNvPr id="927" name="CustomShape 3"/>
          <p:cNvSpPr/>
          <p:nvPr/>
        </p:nvSpPr>
        <p:spPr>
          <a:xfrm>
            <a:off x="3884760" y="8685360"/>
            <a:ext cx="296928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6482D7CD-DB02-4F62-8CA8-CF9D7A709385}" type="slidenum">
              <a:rPr lang="en-GB" sz="1200" b="0" strike="noStrike" spc="-1">
                <a:solidFill>
                  <a:srgbClr val="000000"/>
                </a:solidFill>
                <a:latin typeface="Times New Roman"/>
              </a:rPr>
              <a:t>4</a:t>
            </a:fld>
            <a:endParaRPr lang="en-GB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73486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3225" cy="3084513"/>
          </a:xfrm>
          <a:prstGeom prst="rect">
            <a:avLst/>
          </a:prstGeom>
        </p:spPr>
      </p:sp>
      <p:sp>
        <p:nvSpPr>
          <p:cNvPr id="92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3880" cy="45982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just">
              <a:lnSpc>
                <a:spcPct val="130000"/>
              </a:lnSpc>
              <a:spcBef>
                <a:spcPts val="1800"/>
              </a:spcBef>
            </a:pPr>
            <a:r>
              <a:rPr lang="en-GB" sz="1800" b="1" u="sng" dirty="0">
                <a:solidFill>
                  <a:srgbClr val="223E92"/>
                </a:solidFill>
                <a:effectLst/>
                <a:uFill>
                  <a:solidFill>
                    <a:srgbClr val="FFC906"/>
                  </a:solidFill>
                </a:uFill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Final Annotations</a:t>
            </a:r>
            <a:r>
              <a:rPr lang="en-GB" sz="1800" dirty="0">
                <a:solidFill>
                  <a:srgbClr val="223E92"/>
                </a:solidFill>
                <a:effectLst/>
                <a:latin typeface="Montserrat Medium" panose="000006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: Your group now has 3 Photovoice pictures, each already accompanied by keywords.</a:t>
            </a:r>
          </a:p>
          <a:p>
            <a:pPr algn="just">
              <a:lnSpc>
                <a:spcPct val="130000"/>
              </a:lnSpc>
              <a:spcBef>
                <a:spcPts val="1800"/>
              </a:spcBef>
            </a:pPr>
            <a:endParaRPr lang="fr-FR" sz="1800" dirty="0">
              <a:effectLst/>
              <a:latin typeface="Montserrat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30000"/>
              </a:lnSpc>
              <a:spcBef>
                <a:spcPts val="1800"/>
              </a:spcBef>
            </a:pPr>
            <a:r>
              <a:rPr lang="en-GB" sz="1800" dirty="0">
                <a:solidFill>
                  <a:srgbClr val="223E92"/>
                </a:solidFill>
                <a:effectLst/>
                <a:latin typeface="Montserrat Medium" panose="000006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The aim is now simply to have these keywords making sense, </a:t>
            </a:r>
            <a:r>
              <a:rPr lang="en-GB" sz="1800" u="sng" dirty="0">
                <a:solidFill>
                  <a:srgbClr val="223E92"/>
                </a:solidFill>
                <a:effectLst/>
                <a:latin typeface="Montserrat Medium" panose="000006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writing full sentences connecting them to reveal the pictures’ meaning!</a:t>
            </a:r>
            <a:r>
              <a:rPr lang="en-GB" sz="1800" dirty="0">
                <a:solidFill>
                  <a:srgbClr val="223E92"/>
                </a:solidFill>
                <a:effectLst/>
                <a:latin typeface="Montserrat Medium" panose="000006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 Do it together as a group (not the photographer alone) to make sure the stories you write make sense to all participants. </a:t>
            </a:r>
          </a:p>
          <a:p>
            <a:pPr algn="just">
              <a:lnSpc>
                <a:spcPct val="130000"/>
              </a:lnSpc>
              <a:spcBef>
                <a:spcPts val="1800"/>
              </a:spcBef>
            </a:pPr>
            <a:endParaRPr lang="fr-FR" sz="1800" dirty="0">
              <a:effectLst/>
              <a:latin typeface="Montserrat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30000"/>
              </a:lnSpc>
              <a:spcBef>
                <a:spcPts val="1800"/>
              </a:spcBef>
            </a:pPr>
            <a:r>
              <a:rPr lang="en-GB" sz="1800" dirty="0">
                <a:solidFill>
                  <a:srgbClr val="223E92"/>
                </a:solidFill>
                <a:effectLst/>
                <a:latin typeface="Montserrat Medium" panose="000006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Tips &amp; Bonus:</a:t>
            </a:r>
          </a:p>
          <a:p>
            <a:pPr algn="just">
              <a:lnSpc>
                <a:spcPct val="130000"/>
              </a:lnSpc>
              <a:spcBef>
                <a:spcPts val="1800"/>
              </a:spcBef>
            </a:pPr>
            <a:endParaRPr lang="fr-FR" sz="1800" dirty="0">
              <a:effectLst/>
              <a:latin typeface="Montserrat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just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810260" algn="l"/>
                <a:tab pos="914400" algn="l"/>
              </a:tabLst>
            </a:pPr>
            <a:r>
              <a:rPr lang="en-GB" sz="1800" dirty="0">
                <a:effectLst/>
                <a:latin typeface="Montserrat Medium" panose="000006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A good starting point is simply to start with</a:t>
            </a:r>
            <a:r>
              <a:rPr lang="en-GB" sz="1800" b="1" dirty="0">
                <a:effectLst/>
                <a:latin typeface="Montserrat Medium" panose="000006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 “In this picture, you can see …”</a:t>
            </a:r>
          </a:p>
          <a:p>
            <a:pPr marL="342900" lvl="0" indent="-342900" algn="just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810260" algn="l"/>
                <a:tab pos="914400" algn="l"/>
              </a:tabLst>
            </a:pPr>
            <a:endParaRPr lang="fr-FR" sz="1800" dirty="0">
              <a:effectLst/>
              <a:latin typeface="Montserrat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just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810260" algn="l"/>
                <a:tab pos="914400" algn="l"/>
              </a:tabLst>
            </a:pPr>
            <a:r>
              <a:rPr lang="en-GB" sz="1800" b="1" dirty="0">
                <a:effectLst/>
                <a:latin typeface="Montserrat Medium" panose="000006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Write as legibly as possible</a:t>
            </a:r>
            <a:r>
              <a:rPr lang="en-GB" sz="1800" dirty="0">
                <a:effectLst/>
                <a:latin typeface="Montserrat Medium" panose="000006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: draft your narrative first, and write it down as nicely as possible at the end, to make sure everybody can read your stories during the upcoming Photo Exhibition </a:t>
            </a:r>
            <a:r>
              <a:rPr lang="en-GB" sz="1800" dirty="0">
                <a:effectLst/>
                <a:latin typeface="Segoe UI Emoji" panose="020B0502040204020203" pitchFamily="34" charset="0"/>
                <a:ea typeface="Calibri" panose="020F0502020204030204" pitchFamily="34" charset="0"/>
                <a:cs typeface="Calibri" panose="020F0502020204030204" pitchFamily="34" charset="0"/>
                <a:sym typeface="Segoe UI Emoji" panose="020B0502040204020203" pitchFamily="34" charset="0"/>
              </a:rPr>
              <a:t>😉</a:t>
            </a:r>
          </a:p>
          <a:p>
            <a:pPr marL="342900" lvl="0" indent="-342900" algn="just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810260" algn="l"/>
                <a:tab pos="914400" algn="l"/>
              </a:tabLst>
            </a:pPr>
            <a:endParaRPr lang="fr-FR" sz="1800" dirty="0">
              <a:effectLst/>
              <a:latin typeface="Montserrat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just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810260" algn="l"/>
                <a:tab pos="914400" algn="l"/>
              </a:tabLst>
            </a:pPr>
            <a:r>
              <a:rPr lang="en-GB" sz="1800" b="1" dirty="0">
                <a:effectLst/>
                <a:latin typeface="Montserrat Medium" panose="000006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Type your final “Photovoice stories” on a laptop if you have one and enough time</a:t>
            </a:r>
            <a:r>
              <a:rPr lang="en-GB" sz="1800" dirty="0">
                <a:effectLst/>
                <a:latin typeface="Montserrat Medium" panose="000006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, then send the document to e.demerseman@gmail.com so that your stories can be printed over lunch. </a:t>
            </a:r>
          </a:p>
          <a:p>
            <a:pPr marL="342900" lvl="0" indent="-342900" algn="just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810260" algn="l"/>
                <a:tab pos="914400" algn="l"/>
              </a:tabLst>
            </a:pPr>
            <a:endParaRPr lang="fr-FR" sz="1800" dirty="0">
              <a:effectLst/>
              <a:latin typeface="Montserrat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just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810260" algn="l"/>
                <a:tab pos="914400" algn="l"/>
              </a:tabLst>
            </a:pPr>
            <a:r>
              <a:rPr lang="en-GB" sz="1800" b="1" dirty="0">
                <a:effectLst/>
                <a:latin typeface="Montserrat Medium" panose="000006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Hand out </a:t>
            </a:r>
            <a:r>
              <a:rPr lang="en-GB" sz="1800" dirty="0">
                <a:effectLst/>
                <a:latin typeface="Montserrat Medium" panose="000006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your final pictures &amp; their annotations and … done!</a:t>
            </a:r>
            <a:endParaRPr lang="fr-FR" sz="1800" dirty="0">
              <a:effectLst/>
              <a:latin typeface="Montserrat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27" name="CustomShape 3"/>
          <p:cNvSpPr/>
          <p:nvPr/>
        </p:nvSpPr>
        <p:spPr>
          <a:xfrm>
            <a:off x="3884760" y="8685360"/>
            <a:ext cx="296928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6482D7CD-DB02-4F62-8CA8-CF9D7A709385}" type="slidenum">
              <a:rPr lang="en-GB" sz="1200" b="0" strike="noStrike" spc="-1">
                <a:solidFill>
                  <a:srgbClr val="000000"/>
                </a:solidFill>
                <a:latin typeface="Times New Roman"/>
              </a:rPr>
              <a:t>5</a:t>
            </a:fld>
            <a:endParaRPr lang="en-GB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3825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CustomShape 1"/>
          <p:cNvSpPr/>
          <p:nvPr/>
        </p:nvSpPr>
        <p:spPr>
          <a:xfrm>
            <a:off x="0" y="0"/>
            <a:ext cx="883440" cy="6855480"/>
          </a:xfrm>
          <a:custGeom>
            <a:avLst/>
            <a:gdLst/>
            <a:ahLst/>
            <a:cxnLst/>
            <a:rect l="l" t="t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" name="CustomShape 2"/>
          <p:cNvSpPr/>
          <p:nvPr/>
        </p:nvSpPr>
        <p:spPr>
          <a:xfrm>
            <a:off x="11908440" y="0"/>
            <a:ext cx="280800" cy="68554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" name="PlaceHolder 3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en-GB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stomShape 4">
            <a:extLst>
              <a:ext uri="{FF2B5EF4-FFF2-40B4-BE49-F238E27FC236}">
                <a16:creationId xmlns:a16="http://schemas.microsoft.com/office/drawing/2014/main" id="{4B26BAAB-DF62-4588-A02F-46FF6686F3E7}"/>
              </a:ext>
            </a:extLst>
          </p:cNvPr>
          <p:cNvSpPr/>
          <p:nvPr/>
        </p:nvSpPr>
        <p:spPr>
          <a:xfrm>
            <a:off x="884160" y="1674055"/>
            <a:ext cx="11034000" cy="518394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r>
              <a:rPr lang="da-DK" sz="2000" b="1" spc="-1" dirty="0">
                <a:solidFill>
                  <a:srgbClr val="223E92"/>
                </a:solidFill>
                <a:highlight>
                  <a:srgbClr val="FFC906"/>
                </a:highlight>
                <a:latin typeface="Montserrat Medium" panose="00000600000000000000" pitchFamily="2" charset="0"/>
              </a:rPr>
              <a:t>10min: Individual Selection &amp; Caption</a:t>
            </a:r>
          </a:p>
          <a:p>
            <a:pPr marL="342900" indent="-342900">
              <a:spcBef>
                <a:spcPts val="1800"/>
              </a:spcBef>
              <a:spcAft>
                <a:spcPts val="1200"/>
              </a:spcAft>
              <a:buFontTx/>
              <a:buChar char="-"/>
              <a:tabLst>
                <a:tab pos="0" algn="l"/>
              </a:tabLst>
            </a:pPr>
            <a:r>
              <a:rPr lang="en-GB" sz="2000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You</a:t>
            </a:r>
            <a:r>
              <a:rPr lang="en-GB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 have picked 2 pictures, </a:t>
            </a:r>
            <a:r>
              <a:rPr lang="en-GB" b="1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write down keywords</a:t>
            </a:r>
            <a:r>
              <a:rPr lang="en-GB" b="1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 </a:t>
            </a:r>
            <a:r>
              <a:rPr lang="en-GB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to explain their meaning. They can answer to:</a:t>
            </a:r>
            <a:endParaRPr lang="en-GB" spc="-1" dirty="0">
              <a:solidFill>
                <a:srgbClr val="595959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 marL="742950" lvl="1" indent="-285750">
              <a:spcBef>
                <a:spcPts val="600"/>
              </a:spcBef>
              <a:spcAft>
                <a:spcPts val="1200"/>
              </a:spcAft>
              <a:buFontTx/>
              <a:buChar char="-"/>
              <a:tabLst>
                <a:tab pos="0" algn="l"/>
              </a:tabLst>
            </a:pPr>
            <a:r>
              <a:rPr lang="en-GB" sz="16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What do we see in the picture?</a:t>
            </a:r>
          </a:p>
          <a:p>
            <a:pPr marL="742950" lvl="1" indent="-285750">
              <a:spcBef>
                <a:spcPts val="600"/>
              </a:spcBef>
              <a:spcAft>
                <a:spcPts val="1200"/>
              </a:spcAft>
              <a:buFontTx/>
              <a:buChar char="-"/>
              <a:tabLst>
                <a:tab pos="0" algn="l"/>
              </a:tabLst>
            </a:pPr>
            <a:r>
              <a:rPr lang="en-GB" sz="16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What does this represent?</a:t>
            </a:r>
          </a:p>
          <a:p>
            <a:pPr marL="742950" lvl="1" indent="-285750">
              <a:spcBef>
                <a:spcPts val="600"/>
              </a:spcBef>
              <a:spcAft>
                <a:spcPts val="1200"/>
              </a:spcAft>
              <a:buFontTx/>
              <a:buChar char="-"/>
              <a:tabLst>
                <a:tab pos="0" algn="l"/>
              </a:tabLst>
            </a:pPr>
            <a:r>
              <a:rPr lang="en-GB" sz="16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How does this answer the research question?</a:t>
            </a:r>
          </a:p>
        </p:txBody>
      </p:sp>
      <p:sp>
        <p:nvSpPr>
          <p:cNvPr id="5" name="CustomShape 1">
            <a:extLst>
              <a:ext uri="{FF2B5EF4-FFF2-40B4-BE49-F238E27FC236}">
                <a16:creationId xmlns:a16="http://schemas.microsoft.com/office/drawing/2014/main" id="{7EDEBF8C-2188-2FBF-FFAB-CBF572CFF39E}"/>
              </a:ext>
            </a:extLst>
          </p:cNvPr>
          <p:cNvSpPr/>
          <p:nvPr/>
        </p:nvSpPr>
        <p:spPr>
          <a:xfrm>
            <a:off x="884160" y="382320"/>
            <a:ext cx="11034000" cy="1068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3600" b="1" strike="noStrike" cap="all" spc="182" dirty="0">
                <a:solidFill>
                  <a:srgbClr val="223E92"/>
                </a:solidFill>
                <a:latin typeface="Montserrat ExtraBold" pitchFamily="2" charset="0"/>
                <a:ea typeface="DejaVu Sans"/>
              </a:rPr>
              <a:t>Photovoice exercise</a:t>
            </a:r>
            <a:br>
              <a:rPr lang="en-GB" dirty="0">
                <a:solidFill>
                  <a:srgbClr val="223E92"/>
                </a:solidFill>
                <a:latin typeface="Montserrat ExtraBold" pitchFamily="2" charset="0"/>
              </a:rPr>
            </a:br>
            <a:r>
              <a:rPr lang="en-GB" sz="2800" b="1" cap="all" spc="182" dirty="0">
                <a:solidFill>
                  <a:srgbClr val="223E92"/>
                </a:solidFill>
                <a:latin typeface="Montserrat ExtraBold" pitchFamily="2" charset="0"/>
              </a:rPr>
              <a:t>step 5, Selection process</a:t>
            </a:r>
          </a:p>
        </p:txBody>
      </p:sp>
    </p:spTree>
    <p:extLst>
      <p:ext uri="{BB962C8B-B14F-4D97-AF65-F5344CB8AC3E}">
        <p14:creationId xmlns:p14="http://schemas.microsoft.com/office/powerpoint/2010/main" val="255267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stomShape 4">
            <a:extLst>
              <a:ext uri="{FF2B5EF4-FFF2-40B4-BE49-F238E27FC236}">
                <a16:creationId xmlns:a16="http://schemas.microsoft.com/office/drawing/2014/main" id="{4B26BAAB-DF62-4588-A02F-46FF6686F3E7}"/>
              </a:ext>
            </a:extLst>
          </p:cNvPr>
          <p:cNvSpPr/>
          <p:nvPr/>
        </p:nvSpPr>
        <p:spPr>
          <a:xfrm>
            <a:off x="884160" y="1207363"/>
            <a:ext cx="11034000" cy="565063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r>
              <a:rPr lang="da-DK" sz="2000" b="1" spc="-1" dirty="0">
                <a:solidFill>
                  <a:srgbClr val="223E92"/>
                </a:solidFill>
                <a:highlight>
                  <a:srgbClr val="FFC906"/>
                </a:highlight>
                <a:latin typeface="Montserrat Medium" panose="00000600000000000000" pitchFamily="2" charset="0"/>
              </a:rPr>
              <a:t>40min: Sharing Individual Selections</a:t>
            </a:r>
          </a:p>
          <a:p>
            <a:pPr>
              <a:spcBef>
                <a:spcPts val="600"/>
              </a:spcBef>
              <a:spcAft>
                <a:spcPts val="1200"/>
              </a:spcAft>
              <a:tabLst>
                <a:tab pos="0" algn="l"/>
              </a:tabLst>
            </a:pPr>
            <a:r>
              <a:rPr lang="en-GB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In your Working Group, </a:t>
            </a:r>
            <a:r>
              <a:rPr lang="en-GB" b="1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present your own selection to the other participants</a:t>
            </a:r>
            <a:endParaRPr lang="en-GB" b="1" u="sng" spc="-1" dirty="0">
              <a:solidFill>
                <a:srgbClr val="595959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 marL="742950" lvl="1" indent="-285750">
              <a:spcBef>
                <a:spcPts val="1800"/>
              </a:spcBef>
              <a:spcAft>
                <a:spcPts val="1200"/>
              </a:spcAft>
              <a:buFontTx/>
              <a:buChar char="-"/>
              <a:tabLst>
                <a:tab pos="0" algn="l"/>
              </a:tabLst>
            </a:pPr>
            <a:r>
              <a:rPr lang="en-GB" sz="1500" u="sng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Participants each present their 2 pictures</a:t>
            </a:r>
            <a:r>
              <a:rPr lang="en-GB" sz="15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 in turn, using their keywords to narrate the pictures’ story, meaning, context,  birth in their mind, relation to their life …</a:t>
            </a:r>
          </a:p>
          <a:p>
            <a:pPr marL="742950" lvl="1" indent="-285750">
              <a:spcBef>
                <a:spcPts val="1800"/>
              </a:spcBef>
              <a:spcAft>
                <a:spcPts val="1200"/>
              </a:spcAft>
              <a:buFontTx/>
              <a:buChar char="-"/>
              <a:tabLst>
                <a:tab pos="0" algn="l"/>
              </a:tabLst>
            </a:pPr>
            <a:r>
              <a:rPr lang="en-GB" sz="1500" u="sng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Other participants are invited to ask questions</a:t>
            </a:r>
            <a:r>
              <a:rPr lang="en-GB" sz="15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, share reactions, whether they relate to these pictures or not.</a:t>
            </a:r>
          </a:p>
          <a:p>
            <a:pPr marL="742950" lvl="1" indent="-285750">
              <a:spcBef>
                <a:spcPts val="1800"/>
              </a:spcBef>
              <a:spcAft>
                <a:spcPts val="1200"/>
              </a:spcAft>
              <a:buFontTx/>
              <a:buChar char="-"/>
              <a:tabLst>
                <a:tab pos="0" algn="l"/>
              </a:tabLst>
            </a:pPr>
            <a:r>
              <a:rPr lang="en-GB" sz="15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All </a:t>
            </a:r>
            <a:r>
              <a:rPr lang="en-GB" sz="1500" u="sng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participants can now add their own keywords</a:t>
            </a:r>
            <a:r>
              <a:rPr lang="en-GB" sz="15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 to the list for each pic if everybody agrees with them. </a:t>
            </a:r>
          </a:p>
          <a:p>
            <a:pPr marL="742950" lvl="1" indent="-285750">
              <a:spcBef>
                <a:spcPts val="1800"/>
              </a:spcBef>
              <a:spcAft>
                <a:spcPts val="1200"/>
              </a:spcAft>
              <a:buFontTx/>
              <a:buChar char="-"/>
              <a:tabLst>
                <a:tab pos="0" algn="l"/>
              </a:tabLst>
            </a:pPr>
            <a:r>
              <a:rPr lang="en-GB" sz="1500" u="sng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Each participant has about 5-10min</a:t>
            </a:r>
            <a:r>
              <a:rPr lang="en-GB" sz="15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 to present their selection and </a:t>
            </a:r>
            <a:r>
              <a:rPr lang="en-GB" sz="1500" spc="-1" dirty="0" err="1">
                <a:solidFill>
                  <a:srgbClr val="595959"/>
                </a:solidFill>
                <a:latin typeface="Montserrat Medium" panose="00000600000000000000" pitchFamily="2" charset="0"/>
              </a:rPr>
              <a:t>QnA</a:t>
            </a:r>
            <a:r>
              <a:rPr lang="en-GB" sz="15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. </a:t>
            </a:r>
          </a:p>
          <a:p>
            <a:pPr>
              <a:spcBef>
                <a:spcPts val="1800"/>
              </a:spcBef>
              <a:spcAft>
                <a:spcPts val="1200"/>
              </a:spcAft>
              <a:tabLst>
                <a:tab pos="0" algn="l"/>
              </a:tabLst>
            </a:pPr>
            <a:endParaRPr lang="en-GB" sz="1500" spc="-1" dirty="0">
              <a:solidFill>
                <a:srgbClr val="223E92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>
              <a:spcBef>
                <a:spcPts val="1800"/>
              </a:spcBef>
              <a:spcAft>
                <a:spcPts val="1200"/>
              </a:spcAft>
              <a:tabLst>
                <a:tab pos="0" algn="l"/>
              </a:tabLst>
            </a:pPr>
            <a:r>
              <a:rPr lang="en-GB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In the end, your group should have </a:t>
            </a:r>
            <a:r>
              <a:rPr lang="en-GB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10 pictures with draft annotations </a:t>
            </a:r>
            <a:r>
              <a:rPr lang="en-GB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(keywords) for the next stage!</a:t>
            </a:r>
            <a:endParaRPr lang="en-GB" sz="1400" spc="-1" dirty="0">
              <a:solidFill>
                <a:srgbClr val="595959"/>
              </a:solidFill>
              <a:latin typeface="Montserrat Medium" panose="00000600000000000000" pitchFamily="2" charset="0"/>
            </a:endParaRPr>
          </a:p>
        </p:txBody>
      </p:sp>
      <p:sp>
        <p:nvSpPr>
          <p:cNvPr id="12" name="CustomShape 1">
            <a:extLst>
              <a:ext uri="{FF2B5EF4-FFF2-40B4-BE49-F238E27FC236}">
                <a16:creationId xmlns:a16="http://schemas.microsoft.com/office/drawing/2014/main" id="{BE355B2E-D3E5-4DCE-B410-FA9B0F6ED6A8}"/>
              </a:ext>
            </a:extLst>
          </p:cNvPr>
          <p:cNvSpPr/>
          <p:nvPr/>
        </p:nvSpPr>
        <p:spPr>
          <a:xfrm>
            <a:off x="884160" y="280723"/>
            <a:ext cx="11034000" cy="66138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lnSpcReduction="1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2400" b="1" strike="noStrike" cap="all" spc="182" dirty="0">
                <a:solidFill>
                  <a:srgbClr val="223E92"/>
                </a:solidFill>
                <a:latin typeface="Montserrat ExtraBold" pitchFamily="2" charset="0"/>
                <a:ea typeface="DejaVu Sans"/>
              </a:rPr>
              <a:t>Photovoice exercise</a:t>
            </a:r>
            <a:br>
              <a:rPr lang="en-GB" sz="1200" dirty="0">
                <a:solidFill>
                  <a:srgbClr val="223E92"/>
                </a:solidFill>
                <a:latin typeface="Montserrat ExtraBold" pitchFamily="2" charset="0"/>
              </a:rPr>
            </a:br>
            <a:r>
              <a:rPr lang="en-GB" b="1" cap="all" spc="182" dirty="0">
                <a:solidFill>
                  <a:srgbClr val="223E92"/>
                </a:solidFill>
                <a:latin typeface="Montserrat ExtraBold" pitchFamily="2" charset="0"/>
              </a:rPr>
              <a:t>step 5, Selection process</a:t>
            </a:r>
          </a:p>
        </p:txBody>
      </p:sp>
    </p:spTree>
    <p:extLst>
      <p:ext uri="{BB962C8B-B14F-4D97-AF65-F5344CB8AC3E}">
        <p14:creationId xmlns:p14="http://schemas.microsoft.com/office/powerpoint/2010/main" val="290291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stomShape 4">
            <a:extLst>
              <a:ext uri="{FF2B5EF4-FFF2-40B4-BE49-F238E27FC236}">
                <a16:creationId xmlns:a16="http://schemas.microsoft.com/office/drawing/2014/main" id="{4B26BAAB-DF62-4588-A02F-46FF6686F3E7}"/>
              </a:ext>
            </a:extLst>
          </p:cNvPr>
          <p:cNvSpPr/>
          <p:nvPr/>
        </p:nvSpPr>
        <p:spPr>
          <a:xfrm>
            <a:off x="884160" y="1133231"/>
            <a:ext cx="11034000" cy="572476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r>
              <a:rPr lang="da-DK" sz="2000" b="1" spc="-1" dirty="0">
                <a:solidFill>
                  <a:srgbClr val="223E92"/>
                </a:solidFill>
                <a:highlight>
                  <a:srgbClr val="FFC906"/>
                </a:highlight>
                <a:latin typeface="Montserrat Medium" panose="00000600000000000000" pitchFamily="2" charset="0"/>
              </a:rPr>
              <a:t>20min: Categorizing pictures</a:t>
            </a:r>
          </a:p>
          <a:p>
            <a:pPr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r>
              <a:rPr lang="en-GB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Make some space on your table and </a:t>
            </a:r>
            <a:r>
              <a:rPr lang="en-GB" b="1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start organizing pictures, while discussing the place</a:t>
            </a:r>
            <a:r>
              <a:rPr lang="en-GB" b="1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 </a:t>
            </a:r>
            <a:r>
              <a:rPr lang="en-GB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for each as follows:</a:t>
            </a:r>
          </a:p>
          <a:p>
            <a:pPr marL="742950" lvl="1" indent="-285750">
              <a:lnSpc>
                <a:spcPct val="150000"/>
              </a:lnSpc>
              <a:spcBef>
                <a:spcPts val="1800"/>
              </a:spcBef>
              <a:spcAft>
                <a:spcPts val="1200"/>
              </a:spcAft>
              <a:buFontTx/>
              <a:buChar char="-"/>
              <a:tabLst>
                <a:tab pos="0" algn="l"/>
              </a:tabLst>
            </a:pPr>
            <a:r>
              <a:rPr lang="en-GB" sz="1400" b="1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Participant 1 places their first picture anywhere on the table</a:t>
            </a:r>
            <a:r>
              <a:rPr lang="en-GB" sz="14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, leaving enough space for the following ones.</a:t>
            </a:r>
          </a:p>
          <a:p>
            <a:pPr marL="742950" lvl="1" indent="-285750">
              <a:lnSpc>
                <a:spcPct val="150000"/>
              </a:lnSpc>
              <a:spcBef>
                <a:spcPts val="1800"/>
              </a:spcBef>
              <a:spcAft>
                <a:spcPts val="1200"/>
              </a:spcAft>
              <a:buFontTx/>
              <a:buChar char="-"/>
              <a:tabLst>
                <a:tab pos="0" algn="l"/>
              </a:tabLst>
            </a:pPr>
            <a:r>
              <a:rPr lang="en-GB" sz="14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In turn, each </a:t>
            </a:r>
            <a:r>
              <a:rPr lang="en-GB" sz="1400" b="1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participant adds their remaining pictures one after the other: for each, the group briefly discusses where to put it </a:t>
            </a:r>
            <a:r>
              <a:rPr lang="en-GB" sz="14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compared to the already present pictures, considering the following aspects:</a:t>
            </a:r>
          </a:p>
          <a:p>
            <a:pPr marL="1657350" lvl="3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0" algn="l"/>
              </a:tabLst>
            </a:pPr>
            <a:r>
              <a:rPr lang="en-GB" sz="1200" i="1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Do pictures look similar or very different?</a:t>
            </a:r>
          </a:p>
          <a:p>
            <a:pPr marL="1657350" lvl="3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0" algn="l"/>
              </a:tabLst>
            </a:pPr>
            <a:r>
              <a:rPr lang="en-GB" sz="1200" i="1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Do they share similar keywords? </a:t>
            </a:r>
          </a:p>
          <a:p>
            <a:pPr marL="1657350" lvl="3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0" algn="l"/>
              </a:tabLst>
            </a:pPr>
            <a:r>
              <a:rPr lang="en-GB" sz="1200" i="1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Do they tell similar or unique stories? </a:t>
            </a:r>
          </a:p>
        </p:txBody>
      </p:sp>
      <p:sp>
        <p:nvSpPr>
          <p:cNvPr id="12" name="CustomShape 1">
            <a:extLst>
              <a:ext uri="{FF2B5EF4-FFF2-40B4-BE49-F238E27FC236}">
                <a16:creationId xmlns:a16="http://schemas.microsoft.com/office/drawing/2014/main" id="{BE355B2E-D3E5-4DCE-B410-FA9B0F6ED6A8}"/>
              </a:ext>
            </a:extLst>
          </p:cNvPr>
          <p:cNvSpPr/>
          <p:nvPr/>
        </p:nvSpPr>
        <p:spPr>
          <a:xfrm>
            <a:off x="884160" y="280723"/>
            <a:ext cx="11034000" cy="66138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lnSpcReduction="1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2400" b="1" strike="noStrike" cap="all" spc="182" dirty="0">
                <a:solidFill>
                  <a:srgbClr val="223E92"/>
                </a:solidFill>
                <a:latin typeface="Montserrat ExtraBold" pitchFamily="2" charset="0"/>
                <a:ea typeface="DejaVu Sans"/>
              </a:rPr>
              <a:t>Photovoice exercise</a:t>
            </a:r>
            <a:br>
              <a:rPr lang="en-GB" sz="1200" dirty="0">
                <a:solidFill>
                  <a:srgbClr val="223E92"/>
                </a:solidFill>
                <a:latin typeface="Montserrat ExtraBold" pitchFamily="2" charset="0"/>
              </a:rPr>
            </a:br>
            <a:r>
              <a:rPr lang="en-GB" b="1" cap="all" spc="182" dirty="0">
                <a:solidFill>
                  <a:srgbClr val="223E92"/>
                </a:solidFill>
                <a:latin typeface="Montserrat ExtraBold" pitchFamily="2" charset="0"/>
              </a:rPr>
              <a:t>step 5, Selection process</a:t>
            </a:r>
          </a:p>
        </p:txBody>
      </p:sp>
    </p:spTree>
    <p:extLst>
      <p:ext uri="{BB962C8B-B14F-4D97-AF65-F5344CB8AC3E}">
        <p14:creationId xmlns:p14="http://schemas.microsoft.com/office/powerpoint/2010/main" val="233174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stomShape 4">
            <a:extLst>
              <a:ext uri="{FF2B5EF4-FFF2-40B4-BE49-F238E27FC236}">
                <a16:creationId xmlns:a16="http://schemas.microsoft.com/office/drawing/2014/main" id="{4B26BAAB-DF62-4588-A02F-46FF6686F3E7}"/>
              </a:ext>
            </a:extLst>
          </p:cNvPr>
          <p:cNvSpPr/>
          <p:nvPr/>
        </p:nvSpPr>
        <p:spPr>
          <a:xfrm>
            <a:off x="884160" y="1133231"/>
            <a:ext cx="11034000" cy="572476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r>
              <a:rPr lang="da-DK" sz="2000" b="1" spc="-1" dirty="0">
                <a:solidFill>
                  <a:srgbClr val="223E92"/>
                </a:solidFill>
                <a:highlight>
                  <a:srgbClr val="FFC906"/>
                </a:highlight>
                <a:latin typeface="Montserrat Medium" panose="00000600000000000000" pitchFamily="2" charset="0"/>
              </a:rPr>
              <a:t>30min: </a:t>
            </a:r>
            <a:r>
              <a:rPr lang="en-GB" sz="2000" b="1" spc="-1" dirty="0">
                <a:solidFill>
                  <a:srgbClr val="223E92"/>
                </a:solidFill>
                <a:highlight>
                  <a:srgbClr val="FFC906"/>
                </a:highlight>
                <a:latin typeface="Montserrat Medium" panose="00000600000000000000" pitchFamily="2" charset="0"/>
              </a:rPr>
              <a:t>Coming up with a final, collective selection</a:t>
            </a:r>
            <a:endParaRPr lang="da-DK" sz="2000" b="1" spc="-1" dirty="0">
              <a:solidFill>
                <a:srgbClr val="223E92"/>
              </a:solidFill>
              <a:highlight>
                <a:srgbClr val="FFC906"/>
              </a:highlight>
              <a:latin typeface="Montserrat Medium" panose="00000600000000000000" pitchFamily="2" charset="0"/>
            </a:endParaRPr>
          </a:p>
          <a:p>
            <a:pPr algn="just">
              <a:spcBef>
                <a:spcPts val="1800"/>
              </a:spcBef>
              <a:spcAft>
                <a:spcPts val="1200"/>
              </a:spcAft>
              <a:tabLst>
                <a:tab pos="0" algn="l"/>
              </a:tabLst>
            </a:pPr>
            <a:r>
              <a:rPr lang="en-GB" sz="1600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10min, Final Selection:</a:t>
            </a:r>
            <a:r>
              <a:rPr lang="en-GB" sz="1600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 Vote for a final pick of 5-6 pictures (one per participant) out of the remaining 15.</a:t>
            </a:r>
          </a:p>
          <a:p>
            <a:pPr algn="just">
              <a:spcBef>
                <a:spcPts val="1800"/>
              </a:spcBef>
              <a:spcAft>
                <a:spcPts val="1200"/>
              </a:spcAft>
              <a:tabLst>
                <a:tab pos="0" algn="l"/>
              </a:tabLst>
            </a:pPr>
            <a:r>
              <a:rPr lang="en-GB" sz="1600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Due to the challenging timing, you should:</a:t>
            </a:r>
          </a:p>
          <a:p>
            <a:pPr marL="742950" lvl="1" indent="-285750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Tx/>
              <a:buChar char="-"/>
              <a:tabLst>
                <a:tab pos="0" algn="l"/>
              </a:tabLst>
            </a:pPr>
            <a:r>
              <a:rPr lang="en-GB" sz="14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Start by </a:t>
            </a:r>
            <a:r>
              <a:rPr lang="en-GB" sz="1400" b="1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focusing on clusters</a:t>
            </a:r>
            <a:r>
              <a:rPr lang="en-GB" sz="14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: voting for 1 picture per cluster/group/category if there are about five of them: in each of these groupings, </a:t>
            </a:r>
            <a:r>
              <a:rPr lang="en-GB" sz="1400" b="1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which picture can all/most of the group relate to?</a:t>
            </a:r>
          </a:p>
          <a:p>
            <a:pPr marL="742950" lvl="1" indent="-285750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Tx/>
              <a:buChar char="-"/>
              <a:tabLst>
                <a:tab pos="0" algn="l"/>
              </a:tabLst>
            </a:pPr>
            <a:r>
              <a:rPr lang="en-GB" sz="14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If there are more clusters, focus on the </a:t>
            </a:r>
            <a:r>
              <a:rPr lang="en-GB" sz="1400" b="1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bigger ones</a:t>
            </a:r>
          </a:p>
          <a:p>
            <a:pPr marL="742950" lvl="1" indent="-285750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Tx/>
              <a:buChar char="-"/>
              <a:tabLst>
                <a:tab pos="0" algn="l"/>
              </a:tabLst>
            </a:pPr>
            <a:r>
              <a:rPr lang="en-GB" sz="14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If there are less clusters, pick 2 pictures among the bigger ones</a:t>
            </a:r>
          </a:p>
        </p:txBody>
      </p:sp>
      <p:sp>
        <p:nvSpPr>
          <p:cNvPr id="12" name="CustomShape 1">
            <a:extLst>
              <a:ext uri="{FF2B5EF4-FFF2-40B4-BE49-F238E27FC236}">
                <a16:creationId xmlns:a16="http://schemas.microsoft.com/office/drawing/2014/main" id="{BE355B2E-D3E5-4DCE-B410-FA9B0F6ED6A8}"/>
              </a:ext>
            </a:extLst>
          </p:cNvPr>
          <p:cNvSpPr/>
          <p:nvPr/>
        </p:nvSpPr>
        <p:spPr>
          <a:xfrm>
            <a:off x="884160" y="280723"/>
            <a:ext cx="11034000" cy="66138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lnSpcReduction="1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2400" b="1" strike="noStrike" cap="all" spc="182" dirty="0">
                <a:solidFill>
                  <a:srgbClr val="223E92"/>
                </a:solidFill>
                <a:latin typeface="Montserrat ExtraBold" pitchFamily="2" charset="0"/>
                <a:ea typeface="DejaVu Sans"/>
              </a:rPr>
              <a:t>Photovoice exercise</a:t>
            </a:r>
            <a:br>
              <a:rPr lang="en-GB" sz="1200" dirty="0">
                <a:solidFill>
                  <a:srgbClr val="223E92"/>
                </a:solidFill>
                <a:latin typeface="Montserrat ExtraBold" pitchFamily="2" charset="0"/>
              </a:rPr>
            </a:br>
            <a:r>
              <a:rPr lang="en-GB" b="1" cap="all" spc="182" dirty="0">
                <a:solidFill>
                  <a:srgbClr val="223E92"/>
                </a:solidFill>
                <a:latin typeface="Montserrat ExtraBold" pitchFamily="2" charset="0"/>
              </a:rPr>
              <a:t>step 5, Selection process</a:t>
            </a:r>
          </a:p>
        </p:txBody>
      </p:sp>
    </p:spTree>
    <p:extLst>
      <p:ext uri="{BB962C8B-B14F-4D97-AF65-F5344CB8AC3E}">
        <p14:creationId xmlns:p14="http://schemas.microsoft.com/office/powerpoint/2010/main" val="359436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stomShape 4">
            <a:extLst>
              <a:ext uri="{FF2B5EF4-FFF2-40B4-BE49-F238E27FC236}">
                <a16:creationId xmlns:a16="http://schemas.microsoft.com/office/drawing/2014/main" id="{4B26BAAB-DF62-4588-A02F-46FF6686F3E7}"/>
              </a:ext>
            </a:extLst>
          </p:cNvPr>
          <p:cNvSpPr/>
          <p:nvPr/>
        </p:nvSpPr>
        <p:spPr>
          <a:xfrm>
            <a:off x="884160" y="1133231"/>
            <a:ext cx="11034000" cy="572476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r>
              <a:rPr lang="da-DK" sz="2000" b="1" spc="-1" dirty="0">
                <a:solidFill>
                  <a:srgbClr val="223E92"/>
                </a:solidFill>
                <a:highlight>
                  <a:srgbClr val="FFC906"/>
                </a:highlight>
                <a:latin typeface="Montserrat Medium" panose="00000600000000000000" pitchFamily="2" charset="0"/>
              </a:rPr>
              <a:t>45min: </a:t>
            </a:r>
            <a:r>
              <a:rPr lang="en-GB" sz="2000" b="1" spc="-1" dirty="0">
                <a:solidFill>
                  <a:srgbClr val="223E92"/>
                </a:solidFill>
                <a:highlight>
                  <a:srgbClr val="FFC906"/>
                </a:highlight>
                <a:latin typeface="Montserrat Medium" panose="00000600000000000000" pitchFamily="2" charset="0"/>
              </a:rPr>
              <a:t>Contextualising – Writing the pictures’ stories</a:t>
            </a:r>
          </a:p>
          <a:p>
            <a:pPr algn="just"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r>
              <a:rPr lang="en-GB" sz="1500" b="1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Final Annotations</a:t>
            </a:r>
            <a:r>
              <a:rPr lang="en-GB" sz="1500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: Your group now has 3 Photovoice pictures, each already accompanied by keywords.</a:t>
            </a:r>
          </a:p>
          <a:p>
            <a:pPr algn="just">
              <a:spcBef>
                <a:spcPts val="1800"/>
              </a:spcBef>
              <a:spcAft>
                <a:spcPts val="1200"/>
              </a:spcAft>
              <a:tabLst>
                <a:tab pos="0" algn="l"/>
              </a:tabLst>
            </a:pPr>
            <a:r>
              <a:rPr lang="en-GB" sz="1500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The aim is now simply to have these keywords making sense, </a:t>
            </a:r>
            <a:r>
              <a:rPr lang="en-GB" sz="1500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writing full sentences connecting them to reveal the pictures’ meaning</a:t>
            </a:r>
            <a:r>
              <a:rPr lang="en-GB" sz="1500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! Do it together as a group (not the photographer alone) to make sure the stories you write make sense to all participants. </a:t>
            </a:r>
          </a:p>
          <a:p>
            <a:pPr algn="just">
              <a:spcBef>
                <a:spcPts val="1800"/>
              </a:spcBef>
              <a:spcAft>
                <a:spcPts val="1200"/>
              </a:spcAft>
              <a:tabLst>
                <a:tab pos="0" algn="l"/>
              </a:tabLst>
            </a:pPr>
            <a:r>
              <a:rPr lang="en-GB" sz="1500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Tips &amp; Bonus:</a:t>
            </a:r>
          </a:p>
          <a:p>
            <a:pPr marL="742950" lvl="1" indent="-285750" algn="just">
              <a:lnSpc>
                <a:spcPct val="150000"/>
              </a:lnSpc>
              <a:spcBef>
                <a:spcPts val="900"/>
              </a:spcBef>
              <a:spcAft>
                <a:spcPts val="1200"/>
              </a:spcAft>
              <a:buFontTx/>
              <a:buChar char="-"/>
              <a:tabLst>
                <a:tab pos="0" algn="l"/>
              </a:tabLst>
            </a:pPr>
            <a:r>
              <a:rPr lang="en-GB" sz="13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A good starting point is simply to </a:t>
            </a:r>
            <a:r>
              <a:rPr lang="en-GB" sz="1300" b="1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start with “In this picture, you can see …”</a:t>
            </a:r>
          </a:p>
          <a:p>
            <a:pPr marL="742950" lvl="1" indent="-285750" algn="just">
              <a:lnSpc>
                <a:spcPct val="150000"/>
              </a:lnSpc>
              <a:spcBef>
                <a:spcPts val="900"/>
              </a:spcBef>
              <a:spcAft>
                <a:spcPts val="1200"/>
              </a:spcAft>
              <a:buFontTx/>
              <a:buChar char="-"/>
              <a:tabLst>
                <a:tab pos="0" algn="l"/>
              </a:tabLst>
            </a:pPr>
            <a:r>
              <a:rPr lang="en-GB" sz="1300" b="1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Write as legibly as possible</a:t>
            </a:r>
            <a:r>
              <a:rPr lang="en-GB" sz="13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: draft your narrative first, and write it down as nicely as possible at the end, to make sure everybody can read your stories during the upcoming Photo Exhibition 😉</a:t>
            </a:r>
          </a:p>
          <a:p>
            <a:pPr marL="742950" lvl="1" indent="-285750" algn="just">
              <a:lnSpc>
                <a:spcPct val="150000"/>
              </a:lnSpc>
              <a:spcBef>
                <a:spcPts val="900"/>
              </a:spcBef>
              <a:spcAft>
                <a:spcPts val="1200"/>
              </a:spcAft>
              <a:buFontTx/>
              <a:buChar char="-"/>
              <a:tabLst>
                <a:tab pos="0" algn="l"/>
              </a:tabLst>
            </a:pPr>
            <a:r>
              <a:rPr lang="en-GB" sz="1300" b="1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Type your final “Photovoice stories” on a laptop if you have one and enough time</a:t>
            </a:r>
            <a:r>
              <a:rPr lang="en-GB" sz="13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, then send the document to e.demerseman@gmail.com so that your stories can be printed over lunch. </a:t>
            </a:r>
          </a:p>
          <a:p>
            <a:pPr marL="742950" lvl="1" indent="-285750" algn="just">
              <a:lnSpc>
                <a:spcPct val="150000"/>
              </a:lnSpc>
              <a:spcBef>
                <a:spcPts val="900"/>
              </a:spcBef>
              <a:spcAft>
                <a:spcPts val="1200"/>
              </a:spcAft>
              <a:buFontTx/>
              <a:buChar char="-"/>
              <a:tabLst>
                <a:tab pos="0" algn="l"/>
              </a:tabLst>
            </a:pPr>
            <a:r>
              <a:rPr lang="en-GB" sz="1300" b="1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Hand out </a:t>
            </a:r>
            <a:r>
              <a:rPr lang="en-GB" sz="13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your final pictures &amp; their annotations and … done!</a:t>
            </a:r>
          </a:p>
        </p:txBody>
      </p:sp>
      <p:sp>
        <p:nvSpPr>
          <p:cNvPr id="12" name="CustomShape 1">
            <a:extLst>
              <a:ext uri="{FF2B5EF4-FFF2-40B4-BE49-F238E27FC236}">
                <a16:creationId xmlns:a16="http://schemas.microsoft.com/office/drawing/2014/main" id="{BE355B2E-D3E5-4DCE-B410-FA9B0F6ED6A8}"/>
              </a:ext>
            </a:extLst>
          </p:cNvPr>
          <p:cNvSpPr/>
          <p:nvPr/>
        </p:nvSpPr>
        <p:spPr>
          <a:xfrm>
            <a:off x="884160" y="280723"/>
            <a:ext cx="11034000" cy="66138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lnSpcReduction="1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2400" b="1" strike="noStrike" cap="all" spc="182" dirty="0">
                <a:solidFill>
                  <a:srgbClr val="223E92"/>
                </a:solidFill>
                <a:latin typeface="Montserrat ExtraBold" pitchFamily="2" charset="0"/>
                <a:ea typeface="DejaVu Sans"/>
              </a:rPr>
              <a:t>Photovoice exercise</a:t>
            </a:r>
            <a:br>
              <a:rPr lang="en-GB" sz="1200" dirty="0">
                <a:solidFill>
                  <a:srgbClr val="223E92"/>
                </a:solidFill>
                <a:latin typeface="Montserrat ExtraBold" pitchFamily="2" charset="0"/>
              </a:rPr>
            </a:br>
            <a:r>
              <a:rPr lang="en-GB" b="1" cap="all" spc="182" dirty="0">
                <a:solidFill>
                  <a:srgbClr val="223E92"/>
                </a:solidFill>
                <a:latin typeface="Montserrat ExtraBold" pitchFamily="2" charset="0"/>
              </a:rPr>
              <a:t>step 5, Selection process</a:t>
            </a:r>
          </a:p>
        </p:txBody>
      </p:sp>
    </p:spTree>
    <p:extLst>
      <p:ext uri="{BB962C8B-B14F-4D97-AF65-F5344CB8AC3E}">
        <p14:creationId xmlns:p14="http://schemas.microsoft.com/office/powerpoint/2010/main" val="1272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FFC906"/>
      </a:dk2>
      <a:lt2>
        <a:srgbClr val="FFFFFF"/>
      </a:lt2>
      <a:accent1>
        <a:srgbClr val="425B96"/>
      </a:accent1>
      <a:accent2>
        <a:srgbClr val="656A59"/>
      </a:accent2>
      <a:accent3>
        <a:srgbClr val="425B96"/>
      </a:accent3>
      <a:accent4>
        <a:srgbClr val="8CAA7E"/>
      </a:accent4>
      <a:accent5>
        <a:srgbClr val="D36F68"/>
      </a:accent5>
      <a:accent6>
        <a:srgbClr val="826276"/>
      </a:accent6>
      <a:hlink>
        <a:srgbClr val="0C2C7A"/>
      </a:hlink>
      <a:folHlink>
        <a:srgbClr val="A46694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D5765"/>
      </a:dk2>
      <a:lt2>
        <a:srgbClr val="FFFFFF"/>
      </a:lt2>
      <a:accent1>
        <a:srgbClr val="46B1CA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1213</Words>
  <Application>Microsoft Office PowerPoint</Application>
  <PresentationFormat>Widescreen</PresentationFormat>
  <Paragraphs>82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</vt:lpstr>
      <vt:lpstr>Calibri</vt:lpstr>
      <vt:lpstr>Montserrat</vt:lpstr>
      <vt:lpstr>Montserrat ExtraBold</vt:lpstr>
      <vt:lpstr>Montserrat Medium</vt:lpstr>
      <vt:lpstr>Segoe UI Emoji</vt:lpstr>
      <vt:lpstr>Symbol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Gender  Family, Education, Work and Wellbeing  Perspectives and Realities from Young People</dc:title>
  <dc:subject/>
  <dc:creator>Default</dc:creator>
  <dc:description/>
  <cp:lastModifiedBy>Elie Demerseman</cp:lastModifiedBy>
  <cp:revision>1486</cp:revision>
  <dcterms:created xsi:type="dcterms:W3CDTF">2020-02-05T16:47:20Z</dcterms:created>
  <dcterms:modified xsi:type="dcterms:W3CDTF">2022-06-27T14:33:29Z</dcterms:modified>
  <dc:language>en-GB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12</vt:i4>
  </property>
  <property fmtid="{D5CDD505-2E9C-101B-9397-08002B2CF9AE}" pid="8" name="PresentationFormat">
    <vt:lpwstr>Widescreen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19</vt:i4>
  </property>
</Properties>
</file>