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7"/>
  </p:notesMasterIdLst>
  <p:sldIdLst>
    <p:sldId id="369" r:id="rId2"/>
    <p:sldId id="420" r:id="rId3"/>
    <p:sldId id="421" r:id="rId4"/>
    <p:sldId id="444" r:id="rId5"/>
    <p:sldId id="41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ie Demerseman" initials="ED" lastIdx="1" clrIdx="0">
    <p:extLst>
      <p:ext uri="{19B8F6BF-5375-455C-9EA6-DF929625EA0E}">
        <p15:presenceInfo xmlns:p15="http://schemas.microsoft.com/office/powerpoint/2012/main" userId="f838d40e37aa735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FFC906"/>
    <a:srgbClr val="223E92"/>
    <a:srgbClr val="FF9900"/>
    <a:srgbClr val="CC99FF"/>
    <a:srgbClr val="BBC7EF"/>
    <a:srgbClr val="0A3A61"/>
    <a:srgbClr val="E8CE5A"/>
    <a:srgbClr val="095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7" autoAdjust="0"/>
    <p:restoredTop sz="69238" autoAdjust="0"/>
  </p:normalViewPr>
  <p:slideViewPr>
    <p:cSldViewPr snapToGrid="0">
      <p:cViewPr varScale="1">
        <p:scale>
          <a:sx n="49" d="100"/>
          <a:sy n="49" d="100"/>
        </p:scale>
        <p:origin x="1457" y="39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move the slide</a:t>
            </a:r>
          </a:p>
        </p:txBody>
      </p:sp>
      <p:sp>
        <p:nvSpPr>
          <p:cNvPr id="12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2000" b="0" strike="noStrike" spc="-1">
                <a:latin typeface="Arial"/>
              </a:rPr>
              <a:t>Click to edit the notes' format</a:t>
            </a:r>
          </a:p>
        </p:txBody>
      </p:sp>
      <p:sp>
        <p:nvSpPr>
          <p:cNvPr id="12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12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GB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12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GB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12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067A710-A1BB-4651-BBD3-B5E7A7375118}" type="slidenum">
              <a:rPr lang="en-GB" sz="1400" b="0" strike="noStrike" spc="-1">
                <a:latin typeface="Times New Roman"/>
              </a:rPr>
              <a:t>‹#›</a:t>
            </a:fld>
            <a:endParaRPr lang="en-GB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>
              <a:spcBef>
                <a:spcPts val="600"/>
              </a:spcBef>
              <a:spcAft>
                <a:spcPts val="0"/>
              </a:spcAft>
            </a:pP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 few steps to reflect upon the possible discrepancy between the “What the audience sees” and “What the photograph may have wanted to tell”. Key message: </a:t>
            </a:r>
            <a:r>
              <a:rPr lang="en-GB" sz="18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Photovoice is not just artsy, that is why adding a narrative is important!</a:t>
            </a:r>
            <a:endParaRPr lang="en-GB" b="1" dirty="0">
              <a:effectLst/>
            </a:endParaRPr>
          </a:p>
          <a:p>
            <a:endParaRPr lang="en-GB" dirty="0"/>
          </a:p>
          <a:p>
            <a:endParaRPr lang="en-GB" sz="1200" b="0" strike="noStrike" spc="-1" dirty="0">
              <a:latin typeface="Arial"/>
            </a:endParaRPr>
          </a:p>
          <a:p>
            <a:pPr marL="171450" indent="-171450" algn="just" rtl="0" fontAlgn="base">
              <a:spcBef>
                <a:spcPts val="1000"/>
              </a:spcBef>
              <a:spcAft>
                <a:spcPts val="0"/>
              </a:spcAft>
              <a:buFontTx/>
              <a:buChar char="-"/>
            </a:pP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5min, Debriefing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: Photography …</a:t>
            </a:r>
          </a:p>
          <a:p>
            <a:pPr marL="171450" indent="-171450" algn="just" rtl="0" fontAlgn="base">
              <a:spcBef>
                <a:spcPts val="1000"/>
              </a:spcBef>
              <a:spcAft>
                <a:spcPts val="0"/>
              </a:spcAft>
              <a:buFontTx/>
              <a:buChar char="-"/>
            </a:pPr>
            <a:endParaRPr lang="en-GB" sz="9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Where? Social Media, Advertising, Newspapers and magazines, Decoration in public and private spaces …</a:t>
            </a: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9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Why? 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Photographs - like anything visual -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attract the attention 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way more efficiently than text, Can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induce a wide range of emotions 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and therefore have a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bigger impact on individuals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, Are more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engaging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 than most media (e.g. the viewer interprets the picture while viewing it and has time for that, while it is much harder to reflect on a movie/song while watching/listening to it) …</a:t>
            </a: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9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How? 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 photo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without any caption can be very powerful but also leaves a wide margin or interpretation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 to the viewer, so there is no guarantee a specific message will be conveyed this way, hence the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importance of adding captions in Photovoice to convey the desired message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. There are other instances which demonstrate that pictures alone are not a guarantee of getting the desired impact: most of the time, advertising adds text to be more explicit, and even in photo exhibits the displayed </a:t>
            </a:r>
            <a:r>
              <a:rPr lang="en-GB" sz="900" b="0" i="0" u="none" strike="noStrike" dirty="0" err="1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photograhs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 usually have a legend or at least a title to provide some clues. </a:t>
            </a:r>
          </a:p>
          <a:p>
            <a:endParaRPr lang="en-GB" sz="1200" b="0" strike="noStrike" spc="-1" dirty="0">
              <a:latin typeface="Arial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1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8803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>
              <a:spcBef>
                <a:spcPts val="600"/>
              </a:spcBef>
              <a:spcAft>
                <a:spcPts val="0"/>
              </a:spcAft>
            </a:pP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 few steps to reflect upon the possible discrepancy between the “What the audience sees” and “What the photograph may have wanted to tell”. Key message: </a:t>
            </a:r>
            <a:r>
              <a:rPr lang="en-GB" sz="18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Photovoice is not just artsy, that is why adding a narrative is important!</a:t>
            </a:r>
            <a:endParaRPr lang="en-GB" b="1" dirty="0">
              <a:effectLst/>
            </a:endParaRPr>
          </a:p>
          <a:p>
            <a:br>
              <a:rPr lang="en-GB" dirty="0"/>
            </a:br>
            <a:endParaRPr lang="en-GB" sz="1200" b="0" strike="noStrike" spc="-1" dirty="0">
              <a:latin typeface="Arial"/>
            </a:endParaRPr>
          </a:p>
          <a:p>
            <a:pPr marL="171450" indent="-171450" algn="just" rtl="0" fontAlgn="base">
              <a:spcBef>
                <a:spcPts val="1000"/>
              </a:spcBef>
              <a:spcAft>
                <a:spcPts val="0"/>
              </a:spcAft>
              <a:buFontTx/>
              <a:buChar char="-"/>
            </a:pP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5min, Debriefing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: Photography …</a:t>
            </a:r>
          </a:p>
          <a:p>
            <a:pPr marL="171450" indent="-171450" algn="just" rtl="0" fontAlgn="base">
              <a:spcBef>
                <a:spcPts val="1000"/>
              </a:spcBef>
              <a:spcAft>
                <a:spcPts val="0"/>
              </a:spcAft>
              <a:buFontTx/>
              <a:buChar char="-"/>
            </a:pPr>
            <a:endParaRPr lang="en-GB" sz="9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Where? Social Media, Advertising, Newspapers and magazines, Decoration in public and private spaces …</a:t>
            </a: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9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Why? 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Photographs - like anything visual -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attract the attention 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way more efficiently than text, Can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induce a wide range of emotions 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and therefore have a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bigger impact on individuals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, Are more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engaging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 than most media (e.g. the viewer interprets the picture while viewing it and has time for that, while it is much harder to reflect on a movie/song while watching/listening to it) …</a:t>
            </a: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900" b="0" i="0" u="none" strike="noStrike" dirty="0">
              <a:solidFill>
                <a:srgbClr val="205968"/>
              </a:solidFill>
              <a:effectLst/>
              <a:latin typeface="Calibri" panose="020F0502020204030204" pitchFamily="34" charset="0"/>
            </a:endParaRPr>
          </a:p>
          <a:p>
            <a:pPr marL="742950" lvl="1" indent="-285750"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900" b="1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How? 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A photo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without any caption can be very powerful but also leaves a wide margin or interpretation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 to the viewer, so there is no guarantee a specific message will be conveyed this way, hence the </a:t>
            </a: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importance of adding captions in Photovoice to convey the desired message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. There are other instances which demonstrate that pictures alone are not a guarantee of getting the desired impact: most of the time, advertising adds text to be more explicit, and even in photo exhibits the displayed </a:t>
            </a:r>
            <a:r>
              <a:rPr lang="en-GB" sz="900" b="0" i="0" u="none" strike="noStrike" dirty="0" err="1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photograhs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 usually have a legend or at least a title to provide some clues. </a:t>
            </a:r>
          </a:p>
          <a:p>
            <a:endParaRPr lang="en-GB" sz="1200" b="0" strike="noStrike" spc="-1" dirty="0">
              <a:latin typeface="Arial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2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2496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just" rtl="0" fontAlgn="base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GB" sz="900" b="0" i="0" u="sng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Discussion/Debriefing</a:t>
            </a:r>
            <a:r>
              <a:rPr lang="en-GB" sz="9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: n</a:t>
            </a:r>
            <a:r>
              <a:rPr lang="en-GB" sz="1800" b="0" i="0" u="none" strike="noStrike" dirty="0">
                <a:solidFill>
                  <a:srgbClr val="205968"/>
                </a:solidFill>
                <a:effectLst/>
                <a:latin typeface="Calibri" panose="020F0502020204030204" pitchFamily="34" charset="0"/>
              </a:rPr>
              <a:t>o need to analyse all features in great details, the participants are simply presented and invited to consider the following aspects in the following days, the rest is up to them!</a:t>
            </a:r>
          </a:p>
          <a:p>
            <a:endParaRPr lang="en-GB" sz="1200" b="0" strike="noStrike" spc="-1" dirty="0">
              <a:latin typeface="Arial"/>
            </a:endParaRPr>
          </a:p>
          <a:p>
            <a:r>
              <a:rPr lang="en-GB" sz="1200" b="0" strike="noStrike" spc="-1" dirty="0">
                <a:latin typeface="Arial"/>
              </a:rPr>
              <a:t>Participants should not worry about remembering ALL of these aspects, they will be summed up in the “Fieldwork Checklist”.</a:t>
            </a: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3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5556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0" indent="-214200">
              <a:lnSpc>
                <a:spcPct val="100000"/>
              </a:lnSpc>
              <a:tabLst>
                <a:tab pos="0" algn="l"/>
              </a:tabLst>
            </a:pPr>
            <a:r>
              <a:rPr lang="en-GB" sz="1200" b="0" strike="noStrike" spc="-1" dirty="0">
                <a:latin typeface="Arial"/>
              </a:rPr>
              <a:t>Just 10min to go through the most important technical aspects to get decent Photovoice pictures 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 Should ask participants to check their settings at the same time and help each others picking the best ones if necessary. </a:t>
            </a:r>
          </a:p>
          <a:p>
            <a:pPr marL="0" indent="-214200">
              <a:lnSpc>
                <a:spcPct val="100000"/>
              </a:lnSpc>
              <a:tabLst>
                <a:tab pos="0" algn="l"/>
              </a:tabLst>
            </a:pPr>
            <a:endParaRPr lang="en-GB" sz="1200" b="0" strike="noStrike" spc="-1" dirty="0">
              <a:latin typeface="Arial"/>
              <a:sym typeface="Wingdings" panose="05000000000000000000" pitchFamily="2" charset="2"/>
            </a:endParaRPr>
          </a:p>
          <a:p>
            <a:pPr marL="0" indent="-214200">
              <a:lnSpc>
                <a:spcPct val="100000"/>
              </a:lnSpc>
              <a:tabLst>
                <a:tab pos="0" algn="l"/>
              </a:tabLst>
            </a:pPr>
            <a:r>
              <a:rPr lang="en-GB" sz="1200" b="0" u="sng" strike="noStrike" spc="-1" dirty="0">
                <a:latin typeface="Arial"/>
                <a:sym typeface="Wingdings" panose="05000000000000000000" pitchFamily="2" charset="2"/>
              </a:rPr>
              <a:t>“Warning”: 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Just like with the previous activity and the next one, we are remaining </a:t>
            </a:r>
            <a:r>
              <a:rPr lang="en-GB" sz="1200" b="1" strike="noStrike" spc="-1" dirty="0">
                <a:latin typeface="Arial"/>
                <a:sym typeface="Wingdings" panose="05000000000000000000" pitchFamily="2" charset="2"/>
              </a:rPr>
              <a:t>superficial on the “Photo tips”. 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The aim is to </a:t>
            </a:r>
            <a:r>
              <a:rPr lang="en-GB" sz="1200" b="1" strike="noStrike" spc="-1" dirty="0">
                <a:latin typeface="Arial"/>
                <a:sym typeface="Wingdings" panose="05000000000000000000" pitchFamily="2" charset="2"/>
              </a:rPr>
              <a:t>ensure quality pictures 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while attracting the attention of participants on key elements they can play with to be more creative, but </a:t>
            </a:r>
            <a:r>
              <a:rPr lang="en-GB" sz="1200" b="1" strike="noStrike" spc="-1" dirty="0">
                <a:latin typeface="Arial"/>
                <a:sym typeface="Wingdings" panose="05000000000000000000" pitchFamily="2" charset="2"/>
              </a:rPr>
              <a:t>not giving in-depth professional advice which may on the contrary stifle one’s creativity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. </a:t>
            </a: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4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1964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3225" cy="3084513"/>
          </a:xfrm>
          <a:prstGeom prst="rect">
            <a:avLst/>
          </a:prstGeom>
        </p:spPr>
      </p:sp>
      <p:sp>
        <p:nvSpPr>
          <p:cNvPr id="92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3880" cy="45982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0" indent="-214200">
              <a:lnSpc>
                <a:spcPct val="100000"/>
              </a:lnSpc>
              <a:tabLst>
                <a:tab pos="0" algn="l"/>
              </a:tabLst>
            </a:pPr>
            <a:r>
              <a:rPr lang="en-GB" sz="1200" b="0" strike="noStrike" spc="-1" dirty="0">
                <a:latin typeface="Arial"/>
              </a:rPr>
              <a:t>Just 10min to go through the most important technical aspects to get decent Photovoice pictures 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 Should ask participants to check their settings at the same time and help each others picking the best ones if necessary. </a:t>
            </a:r>
          </a:p>
          <a:p>
            <a:pPr marL="0" indent="-214200">
              <a:lnSpc>
                <a:spcPct val="100000"/>
              </a:lnSpc>
              <a:tabLst>
                <a:tab pos="0" algn="l"/>
              </a:tabLst>
            </a:pPr>
            <a:endParaRPr lang="en-GB" sz="1200" b="0" strike="noStrike" spc="-1" dirty="0">
              <a:latin typeface="Arial"/>
              <a:sym typeface="Wingdings" panose="05000000000000000000" pitchFamily="2" charset="2"/>
            </a:endParaRPr>
          </a:p>
          <a:p>
            <a:pPr marL="0" indent="-214200">
              <a:lnSpc>
                <a:spcPct val="100000"/>
              </a:lnSpc>
              <a:tabLst>
                <a:tab pos="0" algn="l"/>
              </a:tabLst>
            </a:pPr>
            <a:r>
              <a:rPr lang="en-GB" sz="1200" b="0" u="sng" strike="noStrike" spc="-1" dirty="0">
                <a:latin typeface="Arial"/>
                <a:sym typeface="Wingdings" panose="05000000000000000000" pitchFamily="2" charset="2"/>
              </a:rPr>
              <a:t>“Warning”: 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Just like with the previous activity and the next one, we are remaining </a:t>
            </a:r>
            <a:r>
              <a:rPr lang="en-GB" sz="1200" b="1" strike="noStrike" spc="-1" dirty="0">
                <a:latin typeface="Arial"/>
                <a:sym typeface="Wingdings" panose="05000000000000000000" pitchFamily="2" charset="2"/>
              </a:rPr>
              <a:t>superficial on the “Photo tips”. 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The aim is to </a:t>
            </a:r>
            <a:r>
              <a:rPr lang="en-GB" sz="1200" b="1" strike="noStrike" spc="-1" dirty="0">
                <a:latin typeface="Arial"/>
                <a:sym typeface="Wingdings" panose="05000000000000000000" pitchFamily="2" charset="2"/>
              </a:rPr>
              <a:t>ensure quality pictures 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while attracting the attention of participants on key elements they can play with to be more creative, but </a:t>
            </a:r>
            <a:r>
              <a:rPr lang="en-GB" sz="1200" b="1" strike="noStrike" spc="-1" dirty="0">
                <a:latin typeface="Arial"/>
                <a:sym typeface="Wingdings" panose="05000000000000000000" pitchFamily="2" charset="2"/>
              </a:rPr>
              <a:t>not giving in-depth professional advice which may on the contrary stifle one’s creativity</a:t>
            </a:r>
            <a:r>
              <a:rPr lang="en-GB" sz="1200" b="0" strike="noStrike" spc="-1" dirty="0">
                <a:latin typeface="Arial"/>
                <a:sym typeface="Wingdings" panose="05000000000000000000" pitchFamily="2" charset="2"/>
              </a:rPr>
              <a:t>. </a:t>
            </a:r>
          </a:p>
          <a:p>
            <a:pPr marL="0" indent="-214200">
              <a:lnSpc>
                <a:spcPct val="100000"/>
              </a:lnSpc>
              <a:tabLst>
                <a:tab pos="0" algn="l"/>
              </a:tabLst>
            </a:pPr>
            <a:endParaRPr lang="en-GB" sz="1200" b="0" strike="noStrike" spc="-1" dirty="0">
              <a:latin typeface="Arial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buFontTx/>
              <a:buNone/>
              <a:tabLst>
                <a:tab pos="0" algn="l"/>
              </a:tabLst>
            </a:pPr>
            <a:endParaRPr lang="en-GB" sz="1200" b="0" strike="noStrike" spc="-1" dirty="0">
              <a:latin typeface="Arial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buFontTx/>
              <a:buNone/>
              <a:tabLst>
                <a:tab pos="0" algn="l"/>
              </a:tabLst>
            </a:pPr>
            <a:endParaRPr lang="en-GB" sz="1200" b="0" strike="noStrike" spc="-1" dirty="0">
              <a:latin typeface="Arial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buFontTx/>
              <a:buNone/>
              <a:tabLst>
                <a:tab pos="0" algn="l"/>
              </a:tabLst>
            </a:pPr>
            <a:r>
              <a:rPr lang="en-GB" sz="1200" b="1" u="sng" strike="noStrike" spc="-1" dirty="0">
                <a:latin typeface="Arial"/>
                <a:sym typeface="Wingdings" panose="05000000000000000000" pitchFamily="2" charset="2"/>
              </a:rPr>
              <a:t>FORMAT ASPECTS:</a:t>
            </a:r>
          </a:p>
          <a:p>
            <a:pPr marL="0" indent="-214200">
              <a:lnSpc>
                <a:spcPct val="100000"/>
              </a:lnSpc>
              <a:buFontTx/>
              <a:buChar char="-"/>
              <a:tabLst>
                <a:tab pos="0" algn="l"/>
              </a:tabLst>
            </a:pPr>
            <a:endParaRPr lang="en-GB" sz="1200" b="0" strike="noStrike" spc="-1" dirty="0">
              <a:latin typeface="Arial"/>
              <a:sym typeface="Wingdings" panose="05000000000000000000" pitchFamily="2" charset="2"/>
            </a:endParaRPr>
          </a:p>
          <a:p>
            <a:pPr marL="0" marR="0" lvl="0" indent="-214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800" u="sng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No filters! </a:t>
            </a:r>
            <a:r>
              <a:rPr lang="en-GB" sz="1800" dirty="0">
                <a:effectLst/>
                <a:latin typeface="Montserrat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Photovoice is about showing “raw reality” first and foremost. Black &amp; White is ok though, but should be used only if it helps conveying your message! (e.g. setting a mood, highlighting a contrast etc)</a:t>
            </a:r>
            <a:endParaRPr lang="fr-FR" sz="1800" dirty="0">
              <a:effectLst/>
              <a:latin typeface="Montserrat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-214200">
              <a:lnSpc>
                <a:spcPct val="100000"/>
              </a:lnSpc>
              <a:buFontTx/>
              <a:buChar char="-"/>
              <a:tabLst>
                <a:tab pos="0" algn="l"/>
              </a:tabLst>
            </a:pPr>
            <a:endParaRPr lang="en-GB" sz="1200" b="0" strike="noStrike" spc="-1" dirty="0">
              <a:latin typeface="Arial"/>
              <a:sym typeface="Wingdings" panose="05000000000000000000" pitchFamily="2" charset="2"/>
            </a:endParaRPr>
          </a:p>
        </p:txBody>
      </p:sp>
      <p:sp>
        <p:nvSpPr>
          <p:cNvPr id="927" name="CustomShape 3"/>
          <p:cNvSpPr/>
          <p:nvPr/>
        </p:nvSpPr>
        <p:spPr>
          <a:xfrm>
            <a:off x="3884760" y="8685360"/>
            <a:ext cx="296928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482D7CD-DB02-4F62-8CA8-CF9D7A709385}" type="slidenum">
              <a:rPr lang="en-GB" sz="1200" b="0" strike="noStrike" spc="-1">
                <a:solidFill>
                  <a:srgbClr val="000000"/>
                </a:solidFill>
                <a:latin typeface="Times New Roman"/>
              </a:rPr>
              <a:t>5</a:t>
            </a:fld>
            <a:endParaRPr lang="en-GB" sz="1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0144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GB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CustomShape 1"/>
          <p:cNvSpPr/>
          <p:nvPr/>
        </p:nvSpPr>
        <p:spPr>
          <a:xfrm>
            <a:off x="0" y="0"/>
            <a:ext cx="883440" cy="6855480"/>
          </a:xfrm>
          <a:custGeom>
            <a:avLst/>
            <a:gdLst/>
            <a:ahLst/>
            <a:cxnLst/>
            <a:rect l="l" t="t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CustomShape 2"/>
          <p:cNvSpPr/>
          <p:nvPr/>
        </p:nvSpPr>
        <p:spPr>
          <a:xfrm>
            <a:off x="11908440" y="0"/>
            <a:ext cx="280800" cy="6855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GB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stomShape 1">
            <a:extLst>
              <a:ext uri="{FF2B5EF4-FFF2-40B4-BE49-F238E27FC236}">
                <a16:creationId xmlns:a16="http://schemas.microsoft.com/office/drawing/2014/main" id="{42894B2F-6899-48D9-B86C-B92B66F63ECE}"/>
              </a:ext>
            </a:extLst>
          </p:cNvPr>
          <p:cNvSpPr/>
          <p:nvPr/>
        </p:nvSpPr>
        <p:spPr>
          <a:xfrm>
            <a:off x="884160" y="382320"/>
            <a:ext cx="11034000" cy="106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36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Intro – Arts &amp; technics</a:t>
            </a:r>
            <a:endParaRPr lang="en-GB" sz="2800" b="1" cap="all" spc="182" dirty="0">
              <a:solidFill>
                <a:srgbClr val="223E92"/>
              </a:solidFill>
              <a:latin typeface="Montserrat ExtraBold" pitchFamily="2" charset="0"/>
            </a:endParaRPr>
          </a:p>
        </p:txBody>
      </p:sp>
      <p:sp>
        <p:nvSpPr>
          <p:cNvPr id="12" name="CustomShape 4">
            <a:extLst>
              <a:ext uri="{FF2B5EF4-FFF2-40B4-BE49-F238E27FC236}">
                <a16:creationId xmlns:a16="http://schemas.microsoft.com/office/drawing/2014/main" id="{182F98AE-858F-37A7-8D1C-E4EC725C2FBF}"/>
              </a:ext>
            </a:extLst>
          </p:cNvPr>
          <p:cNvSpPr/>
          <p:nvPr/>
        </p:nvSpPr>
        <p:spPr>
          <a:xfrm>
            <a:off x="884160" y="1469880"/>
            <a:ext cx="11034000" cy="505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“What do we see?”</a:t>
            </a: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kumimoji="0" lang="en-GB" sz="16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Participants are split into </a:t>
            </a:r>
            <a:r>
              <a:rPr kumimoji="0" lang="en-GB" sz="1600" b="0" i="0" u="sng" strike="noStrike" kern="1200" cap="none" spc="-1" normalizeH="0" baseline="0" noProof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Working Groups</a:t>
            </a:r>
            <a:r>
              <a:rPr lang="en-GB" sz="1600" spc="-1">
                <a:solidFill>
                  <a:srgbClr val="223E92"/>
                </a:solidFill>
                <a:latin typeface="Montserrat Medium" panose="00000600000000000000" pitchFamily="2" charset="0"/>
              </a:rPr>
              <a:t> </a:t>
            </a:r>
            <a:r>
              <a:rPr lang="en-GB" sz="1600" spc="-1" dirty="0">
                <a:solidFill>
                  <a:srgbClr val="223E92"/>
                </a:solidFill>
                <a:latin typeface="Montserrat Medium" panose="00000600000000000000" pitchFamily="2" charset="0"/>
              </a:rPr>
              <a:t>and observe the displayed photos</a:t>
            </a: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15min Reflections: Find your own picture </a:t>
            </a:r>
            <a:r>
              <a:rPr lang="en-GB" sz="1200" i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(cf. “Homework”) </a:t>
            </a: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or choose another one </a:t>
            </a:r>
            <a:r>
              <a:rPr lang="en-GB" sz="1200" i="1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(forgot the homework, eh?)</a:t>
            </a: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and discuss in your group: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What can you see in this photo? Why did you choose it?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Where might you find this photo (in a restaurant? A magazine? …)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What do you think the photographer wanted to show or tell? How can you tell? 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b="1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How, where and why are photographs used in our societies?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What impact do photos have compared to other media? (e.g. text, video, movies …)</a:t>
            </a:r>
            <a:endParaRPr lang="en-GB" sz="1600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1500"/>
              </a:spcBef>
              <a:spcAft>
                <a:spcPts val="15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kumimoji="0" lang="en-GB" sz="16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15min, Sharing time:</a:t>
            </a:r>
            <a:r>
              <a:rPr kumimoji="0" lang="en-GB" sz="1600" b="0" i="0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Each Working Group presents its answers in ~3min</a:t>
            </a:r>
            <a:endParaRPr lang="da-DK" sz="16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72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rafik 20" descr="http://eacea.ec.europa.eu/img/logos/erasmus_plus/eu_flag_co_funded_pos_%5Brgb%5D_righ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025280" y="6340680"/>
            <a:ext cx="1827720" cy="519120"/>
          </a:xfrm>
          <a:prstGeom prst="rect">
            <a:avLst/>
          </a:prstGeom>
          <a:ln>
            <a:noFill/>
          </a:ln>
        </p:spPr>
      </p:pic>
      <p:pic>
        <p:nvPicPr>
          <p:cNvPr id="544" name="Picture 2" descr="Image result for logo facebook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44360" y="6452280"/>
            <a:ext cx="391320" cy="391320"/>
          </a:xfrm>
          <a:prstGeom prst="rect">
            <a:avLst/>
          </a:prstGeom>
          <a:ln>
            <a:noFill/>
          </a:ln>
        </p:spPr>
      </p:pic>
      <p:pic>
        <p:nvPicPr>
          <p:cNvPr id="545" name="Picture 5" descr="Image result for logo twitter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256160" y="6533280"/>
            <a:ext cx="388080" cy="290520"/>
          </a:xfrm>
          <a:prstGeom prst="rect">
            <a:avLst/>
          </a:prstGeom>
          <a:ln>
            <a:noFill/>
          </a:ln>
        </p:spPr>
      </p:pic>
      <p:sp>
        <p:nvSpPr>
          <p:cNvPr id="546" name="CustomShape 2"/>
          <p:cNvSpPr/>
          <p:nvPr/>
        </p:nvSpPr>
        <p:spPr>
          <a:xfrm>
            <a:off x="7547760" y="6483960"/>
            <a:ext cx="265320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@YESForumoffice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547" name="CustomShape 3"/>
          <p:cNvSpPr/>
          <p:nvPr/>
        </p:nvSpPr>
        <p:spPr>
          <a:xfrm>
            <a:off x="3193200" y="6471720"/>
            <a:ext cx="2984040" cy="35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facebook.com/</a:t>
            </a:r>
            <a:r>
              <a:rPr lang="en-US" sz="1200" b="1" strike="noStrike" spc="32" dirty="0" err="1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YES.Forum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4F396F-DB01-4AD6-981A-FBBEDE134E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00" y="6355868"/>
            <a:ext cx="902280" cy="383260"/>
          </a:xfrm>
          <a:prstGeom prst="rect">
            <a:avLst/>
          </a:prstGeom>
        </p:spPr>
      </p:pic>
      <p:sp>
        <p:nvSpPr>
          <p:cNvPr id="13" name="CustomShape 1">
            <a:extLst>
              <a:ext uri="{FF2B5EF4-FFF2-40B4-BE49-F238E27FC236}">
                <a16:creationId xmlns:a16="http://schemas.microsoft.com/office/drawing/2014/main" id="{42894B2F-6899-48D9-B86C-B92B66F63ECE}"/>
              </a:ext>
            </a:extLst>
          </p:cNvPr>
          <p:cNvSpPr/>
          <p:nvPr/>
        </p:nvSpPr>
        <p:spPr>
          <a:xfrm>
            <a:off x="884160" y="382320"/>
            <a:ext cx="11034000" cy="106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Intro – Arts &amp; Technics</a:t>
            </a:r>
            <a:endParaRPr lang="en-GB" b="1" cap="all" spc="182" dirty="0">
              <a:solidFill>
                <a:srgbClr val="223E92"/>
              </a:solidFill>
              <a:latin typeface="Montserrat ExtraBold" pitchFamily="2" charset="0"/>
            </a:endParaRPr>
          </a:p>
        </p:txBody>
      </p:sp>
      <p:sp>
        <p:nvSpPr>
          <p:cNvPr id="12" name="CustomShape 4">
            <a:extLst>
              <a:ext uri="{FF2B5EF4-FFF2-40B4-BE49-F238E27FC236}">
                <a16:creationId xmlns:a16="http://schemas.microsoft.com/office/drawing/2014/main" id="{182F98AE-858F-37A7-8D1C-E4EC725C2FBF}"/>
              </a:ext>
            </a:extLst>
          </p:cNvPr>
          <p:cNvSpPr/>
          <p:nvPr/>
        </p:nvSpPr>
        <p:spPr>
          <a:xfrm>
            <a:off x="884160" y="1469880"/>
            <a:ext cx="11034000" cy="505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“Photo Challenge: Elements of a good picture”</a:t>
            </a: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kumimoji="0" lang="en-GB" sz="16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Participants will work in groups of 3</a:t>
            </a:r>
          </a:p>
          <a:p>
            <a:pPr marL="800100" marR="0" lvl="1" indent="-342900" algn="l" defTabSz="914400" rtl="0" eaLnBrk="1" fontAlgn="auto" latinLnBrk="0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600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15min Photo Challenge</a:t>
            </a:r>
            <a:r>
              <a:rPr lang="en-GB" sz="16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: Each group gets a different assignment among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Posed/Unposed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Feelings in photos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Angles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Colours, Patterns, Textures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latin typeface="Montserrat Medium" panose="00000600000000000000" pitchFamily="2" charset="0"/>
              </a:rPr>
              <a:t>What’s that?</a:t>
            </a:r>
          </a:p>
          <a:p>
            <a:pPr lvl="2"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  <a:defRPr/>
            </a:pPr>
            <a:endParaRPr lang="en-GB" sz="1400" spc="-1" dirty="0">
              <a:solidFill>
                <a:srgbClr val="595959"/>
              </a:solidFill>
              <a:latin typeface="Montserrat Medium" panose="00000600000000000000" pitchFamily="2" charset="0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0" algn="l"/>
              </a:tabLst>
              <a:defRPr/>
            </a:pPr>
            <a:r>
              <a:rPr kumimoji="0" lang="en-GB" sz="16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15min, Sharing time! </a:t>
            </a:r>
            <a:r>
              <a:rPr kumimoji="0" lang="en-GB" sz="1600" b="0" i="0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Each group presents its final artwork and main take-away in ~2min</a:t>
            </a:r>
            <a:endParaRPr lang="da-DK" sz="16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783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rafik 20" descr="http://eacea.ec.europa.eu/img/logos/erasmus_plus/eu_flag_co_funded_pos_%5Brgb%5D_righ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025280" y="6340680"/>
            <a:ext cx="1827720" cy="519120"/>
          </a:xfrm>
          <a:prstGeom prst="rect">
            <a:avLst/>
          </a:prstGeom>
          <a:ln>
            <a:noFill/>
          </a:ln>
        </p:spPr>
      </p:pic>
      <p:pic>
        <p:nvPicPr>
          <p:cNvPr id="544" name="Picture 2" descr="Image result for logo facebook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44360" y="6452280"/>
            <a:ext cx="391320" cy="391320"/>
          </a:xfrm>
          <a:prstGeom prst="rect">
            <a:avLst/>
          </a:prstGeom>
          <a:ln>
            <a:noFill/>
          </a:ln>
        </p:spPr>
      </p:pic>
      <p:pic>
        <p:nvPicPr>
          <p:cNvPr id="545" name="Picture 5" descr="Image result for logo twitter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256160" y="6533280"/>
            <a:ext cx="388080" cy="290520"/>
          </a:xfrm>
          <a:prstGeom prst="rect">
            <a:avLst/>
          </a:prstGeom>
          <a:ln>
            <a:noFill/>
          </a:ln>
        </p:spPr>
      </p:pic>
      <p:sp>
        <p:nvSpPr>
          <p:cNvPr id="546" name="CustomShape 2"/>
          <p:cNvSpPr/>
          <p:nvPr/>
        </p:nvSpPr>
        <p:spPr>
          <a:xfrm>
            <a:off x="7547760" y="6483960"/>
            <a:ext cx="265320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@YESForumoffice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547" name="CustomShape 3"/>
          <p:cNvSpPr/>
          <p:nvPr/>
        </p:nvSpPr>
        <p:spPr>
          <a:xfrm>
            <a:off x="3193200" y="6471720"/>
            <a:ext cx="2984040" cy="35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facebook.com/</a:t>
            </a:r>
            <a:r>
              <a:rPr lang="en-US" sz="1200" b="1" strike="noStrike" spc="32" dirty="0" err="1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YES.Forum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4F396F-DB01-4AD6-981A-FBBEDE134E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00" y="6355868"/>
            <a:ext cx="902280" cy="383260"/>
          </a:xfrm>
          <a:prstGeom prst="rect">
            <a:avLst/>
          </a:prstGeom>
        </p:spPr>
      </p:pic>
      <p:sp>
        <p:nvSpPr>
          <p:cNvPr id="12" name="CustomShape 4">
            <a:extLst>
              <a:ext uri="{FF2B5EF4-FFF2-40B4-BE49-F238E27FC236}">
                <a16:creationId xmlns:a16="http://schemas.microsoft.com/office/drawing/2014/main" id="{182F98AE-858F-37A7-8D1C-E4EC725C2FBF}"/>
              </a:ext>
            </a:extLst>
          </p:cNvPr>
          <p:cNvSpPr/>
          <p:nvPr/>
        </p:nvSpPr>
        <p:spPr>
          <a:xfrm>
            <a:off x="884160" y="1469880"/>
            <a:ext cx="11034000" cy="505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Elements of a good picture</a:t>
            </a:r>
          </a:p>
          <a:p>
            <a:pPr>
              <a:spcBef>
                <a:spcPts val="600"/>
              </a:spcBef>
              <a:spcAft>
                <a:spcPts val="600"/>
              </a:spcAft>
              <a:tabLst>
                <a:tab pos="0" algn="l"/>
              </a:tabLst>
              <a:defRPr/>
            </a:pPr>
            <a:r>
              <a:rPr kumimoji="0" lang="en-GB" sz="1600" b="0" i="0" u="sng" strike="noStrike" kern="1200" cap="none" spc="-1" normalizeH="0" baseline="0" noProof="0" dirty="0">
                <a:ln>
                  <a:noFill/>
                </a:ln>
                <a:solidFill>
                  <a:srgbClr val="223E92"/>
                </a:solidFill>
                <a:effectLst/>
                <a:uLnTx/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What to pay attention to in a nutshell:</a:t>
            </a:r>
          </a:p>
        </p:txBody>
      </p:sp>
      <p:sp>
        <p:nvSpPr>
          <p:cNvPr id="10" name="CustomShape 4">
            <a:extLst>
              <a:ext uri="{FF2B5EF4-FFF2-40B4-BE49-F238E27FC236}">
                <a16:creationId xmlns:a16="http://schemas.microsoft.com/office/drawing/2014/main" id="{AC535D0A-6E1D-2BFF-BD4B-2BE76864B065}"/>
              </a:ext>
            </a:extLst>
          </p:cNvPr>
          <p:cNvSpPr/>
          <p:nvPr/>
        </p:nvSpPr>
        <p:spPr>
          <a:xfrm>
            <a:off x="884160" y="2801430"/>
            <a:ext cx="11034000" cy="32080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numCol="2">
            <a:noAutofit/>
          </a:bodyPr>
          <a:lstStyle/>
          <a:p>
            <a:pPr marL="742950" lvl="1" indent="-285750">
              <a:spcBef>
                <a:spcPts val="1800"/>
              </a:spcBef>
              <a:spcAft>
                <a:spcPts val="1800"/>
              </a:spcAft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Foreground Vs Background / Depth of a picture</a:t>
            </a:r>
          </a:p>
          <a:p>
            <a:pPr marL="800100" marR="0" lvl="1" indent="-342900" algn="l" defTabSz="914400" rtl="0" eaLnBrk="1" fontAlgn="auto" latinLnBrk="0" hangingPunct="1"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Main subject / Focal point</a:t>
            </a:r>
          </a:p>
          <a:p>
            <a:pPr marL="800100" marR="0" lvl="1" indent="-342900" algn="l" defTabSz="914400" rtl="0" eaLnBrk="1" fontAlgn="auto" latinLnBrk="0" hangingPunct="1"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Colours, Shapes, Patterns &amp; Textures</a:t>
            </a:r>
          </a:p>
          <a:p>
            <a:pPr marL="800100" marR="0" lvl="1" indent="-342900" algn="l" defTabSz="914400" rtl="0" eaLnBrk="1" fontAlgn="auto" latinLnBrk="0" hangingPunct="1"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Camera angle / Point of view</a:t>
            </a:r>
          </a:p>
          <a:p>
            <a:pPr marL="800100" marR="0" lvl="1" indent="-342900" algn="l" defTabSz="914400" rtl="0" eaLnBrk="1" fontAlgn="auto" latinLnBrk="0" hangingPunct="1"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Proximity / Distance to the main subject</a:t>
            </a:r>
          </a:p>
          <a:p>
            <a:pPr marL="800100" marR="0" lvl="1" indent="-342900" algn="l" defTabSz="914400" rtl="0" eaLnBrk="1" fontAlgn="auto" latinLnBrk="0" hangingPunct="1"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Landscape Vs Portrait formats</a:t>
            </a:r>
          </a:p>
          <a:p>
            <a:pPr marL="800100" marR="0" lvl="1" indent="-342900" algn="l" defTabSz="914400" rtl="0" eaLnBrk="1" fontAlgn="auto" latinLnBrk="0" hangingPunct="1"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Lighting Vs Shade</a:t>
            </a:r>
          </a:p>
          <a:p>
            <a:pPr marL="800100" marR="0" lvl="1" indent="-342900" algn="l" defTabSz="914400" rtl="0" eaLnBrk="1" fontAlgn="auto" latinLnBrk="0" hangingPunct="1"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Symbols</a:t>
            </a:r>
          </a:p>
          <a:p>
            <a:pPr marL="800100" marR="0" lvl="1" indent="-342900" algn="l" defTabSz="914400" rtl="0" eaLnBrk="1" fontAlgn="auto" latinLnBrk="0" hangingPunct="1">
              <a:spcBef>
                <a:spcPts val="1800"/>
              </a:spcBef>
              <a:spcAft>
                <a:spcPts val="1800"/>
              </a:spcAft>
              <a:buClrTx/>
              <a:buSzTx/>
              <a:buFontTx/>
              <a:buChar char="-"/>
              <a:tabLst>
                <a:tab pos="0" algn="l"/>
              </a:tabLst>
              <a:defRPr/>
            </a:pPr>
            <a:r>
              <a:rPr lang="en-GB" sz="14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Feelings in photos</a:t>
            </a:r>
          </a:p>
        </p:txBody>
      </p:sp>
      <p:sp>
        <p:nvSpPr>
          <p:cNvPr id="14" name="CustomShape 1">
            <a:extLst>
              <a:ext uri="{FF2B5EF4-FFF2-40B4-BE49-F238E27FC236}">
                <a16:creationId xmlns:a16="http://schemas.microsoft.com/office/drawing/2014/main" id="{8F7B4BF7-C854-C420-D44D-608C4578BA36}"/>
              </a:ext>
            </a:extLst>
          </p:cNvPr>
          <p:cNvSpPr/>
          <p:nvPr/>
        </p:nvSpPr>
        <p:spPr>
          <a:xfrm>
            <a:off x="884160" y="382320"/>
            <a:ext cx="11034000" cy="106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Intro – Arts &amp; Technics</a:t>
            </a:r>
            <a:endParaRPr lang="en-GB" b="1" cap="all" spc="182" dirty="0">
              <a:solidFill>
                <a:srgbClr val="223E92"/>
              </a:solidFill>
              <a:latin typeface="Montserrat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54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rafik 20" descr="http://eacea.ec.europa.eu/img/logos/erasmus_plus/eu_flag_co_funded_pos_%5Brgb%5D_righ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025280" y="6340680"/>
            <a:ext cx="1827720" cy="519120"/>
          </a:xfrm>
          <a:prstGeom prst="rect">
            <a:avLst/>
          </a:prstGeom>
          <a:ln>
            <a:noFill/>
          </a:ln>
        </p:spPr>
      </p:pic>
      <p:pic>
        <p:nvPicPr>
          <p:cNvPr id="544" name="Picture 2" descr="Image result for logo facebook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44360" y="6452280"/>
            <a:ext cx="391320" cy="391320"/>
          </a:xfrm>
          <a:prstGeom prst="rect">
            <a:avLst/>
          </a:prstGeom>
          <a:ln>
            <a:noFill/>
          </a:ln>
        </p:spPr>
      </p:pic>
      <p:pic>
        <p:nvPicPr>
          <p:cNvPr id="545" name="Picture 5" descr="Image result for logo twitter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256160" y="6533280"/>
            <a:ext cx="388080" cy="290520"/>
          </a:xfrm>
          <a:prstGeom prst="rect">
            <a:avLst/>
          </a:prstGeom>
          <a:ln>
            <a:noFill/>
          </a:ln>
        </p:spPr>
      </p:pic>
      <p:sp>
        <p:nvSpPr>
          <p:cNvPr id="546" name="CustomShape 2"/>
          <p:cNvSpPr/>
          <p:nvPr/>
        </p:nvSpPr>
        <p:spPr>
          <a:xfrm>
            <a:off x="7547760" y="6483960"/>
            <a:ext cx="265320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@YESForumoffice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547" name="CustomShape 3"/>
          <p:cNvSpPr/>
          <p:nvPr/>
        </p:nvSpPr>
        <p:spPr>
          <a:xfrm>
            <a:off x="3193200" y="6471720"/>
            <a:ext cx="2984040" cy="35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facebook.com/</a:t>
            </a:r>
            <a:r>
              <a:rPr lang="en-US" sz="1200" b="1" strike="noStrike" spc="32" dirty="0" err="1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YES.Forum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089891"/>
            <a:ext cx="11034000" cy="54387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“Quality Check” – Technical aspects</a:t>
            </a:r>
          </a:p>
          <a:p>
            <a:pPr lvl="1"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Resolution: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12 megapixels at least</a:t>
            </a:r>
            <a:endParaRPr lang="da-DK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Focus: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easier than ever, just tap on your subject on most smartphones!</a:t>
            </a:r>
            <a:endParaRPr lang="da-DK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Exposure: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after tapping, a simple slider usually pops up as well to adjust lighting</a:t>
            </a:r>
          </a:p>
          <a:p>
            <a:pPr lvl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”Burst” mode: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to take several pics in a row, and pick the best one afterward</a:t>
            </a:r>
          </a:p>
          <a:p>
            <a:pPr lvl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Steady your aim: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not that easy, so use any support like a wall, friend’s shoulder ...</a:t>
            </a:r>
          </a:p>
          <a:p>
            <a:pPr lvl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Turn your back to the light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: the subject should be facing the light, not you.</a:t>
            </a:r>
            <a:endParaRPr lang="da-DK" sz="19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1">
              <a:lnSpc>
                <a:spcPct val="150000"/>
              </a:lnSpc>
              <a:spcAft>
                <a:spcPts val="1800"/>
              </a:spcAft>
              <a:tabLst>
                <a:tab pos="0" algn="l"/>
              </a:tabLst>
            </a:pPr>
            <a:endParaRPr lang="da-DK" sz="19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1">
              <a:lnSpc>
                <a:spcPct val="150000"/>
              </a:lnSpc>
              <a:spcAft>
                <a:spcPts val="1800"/>
              </a:spcAft>
              <a:tabLst>
                <a:tab pos="0" algn="l"/>
              </a:tabLst>
            </a:pPr>
            <a:endParaRPr lang="da-DK" sz="1900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1">
              <a:lnSpc>
                <a:spcPct val="150000"/>
              </a:lnSpc>
              <a:spcAft>
                <a:spcPts val="1800"/>
              </a:spcAft>
              <a:tabLst>
                <a:tab pos="0" algn="l"/>
              </a:tabLst>
            </a:pPr>
            <a:endParaRPr lang="da-DK" sz="1900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1">
              <a:lnSpc>
                <a:spcPct val="150000"/>
              </a:lnSpc>
              <a:spcAft>
                <a:spcPts val="1800"/>
              </a:spcAft>
              <a:tabLst>
                <a:tab pos="0" algn="l"/>
              </a:tabLst>
            </a:pPr>
            <a:endParaRPr lang="da-DK" sz="1900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4F396F-DB01-4AD6-981A-FBBEDE134E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00" y="6355868"/>
            <a:ext cx="902280" cy="383260"/>
          </a:xfrm>
          <a:prstGeom prst="rect">
            <a:avLst/>
          </a:prstGeom>
        </p:spPr>
      </p:pic>
      <p:sp>
        <p:nvSpPr>
          <p:cNvPr id="13" name="CustomShape 1">
            <a:extLst>
              <a:ext uri="{FF2B5EF4-FFF2-40B4-BE49-F238E27FC236}">
                <a16:creationId xmlns:a16="http://schemas.microsoft.com/office/drawing/2014/main" id="{980D2FA1-5E76-5BF4-97EB-10ECE1CDF333}"/>
              </a:ext>
            </a:extLst>
          </p:cNvPr>
          <p:cNvSpPr/>
          <p:nvPr/>
        </p:nvSpPr>
        <p:spPr>
          <a:xfrm>
            <a:off x="884160" y="382320"/>
            <a:ext cx="11034000" cy="106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Intro – Arts &amp; Technics</a:t>
            </a:r>
            <a:endParaRPr lang="en-GB" b="1" cap="all" spc="182" dirty="0">
              <a:solidFill>
                <a:srgbClr val="223E92"/>
              </a:solidFill>
              <a:latin typeface="Montserrat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56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rafik 20" descr="http://eacea.ec.europa.eu/img/logos/erasmus_plus/eu_flag_co_funded_pos_%5Brgb%5D_righ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025280" y="6340680"/>
            <a:ext cx="1827720" cy="519120"/>
          </a:xfrm>
          <a:prstGeom prst="rect">
            <a:avLst/>
          </a:prstGeom>
          <a:ln>
            <a:noFill/>
          </a:ln>
        </p:spPr>
      </p:pic>
      <p:pic>
        <p:nvPicPr>
          <p:cNvPr id="544" name="Picture 2" descr="Image result for logo facebook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844360" y="6452280"/>
            <a:ext cx="391320" cy="391320"/>
          </a:xfrm>
          <a:prstGeom prst="rect">
            <a:avLst/>
          </a:prstGeom>
          <a:ln>
            <a:noFill/>
          </a:ln>
        </p:spPr>
      </p:pic>
      <p:pic>
        <p:nvPicPr>
          <p:cNvPr id="545" name="Picture 5" descr="Image result for logo twitter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7256160" y="6533280"/>
            <a:ext cx="388080" cy="290520"/>
          </a:xfrm>
          <a:prstGeom prst="rect">
            <a:avLst/>
          </a:prstGeom>
          <a:ln>
            <a:noFill/>
          </a:ln>
        </p:spPr>
      </p:pic>
      <p:sp>
        <p:nvSpPr>
          <p:cNvPr id="546" name="CustomShape 2"/>
          <p:cNvSpPr/>
          <p:nvPr/>
        </p:nvSpPr>
        <p:spPr>
          <a:xfrm>
            <a:off x="7547760" y="6483960"/>
            <a:ext cx="2653200" cy="37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@YESForumoffice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547" name="CustomShape 3"/>
          <p:cNvSpPr/>
          <p:nvPr/>
        </p:nvSpPr>
        <p:spPr>
          <a:xfrm>
            <a:off x="3193200" y="6471720"/>
            <a:ext cx="2984040" cy="358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200" b="1" strike="noStrike" spc="32" dirty="0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facebook.com/</a:t>
            </a:r>
            <a:r>
              <a:rPr lang="en-US" sz="1200" b="1" strike="noStrike" spc="32" dirty="0" err="1">
                <a:solidFill>
                  <a:srgbClr val="0A3A61"/>
                </a:solidFill>
                <a:latin typeface="Montserrat" panose="00000500000000000000" pitchFamily="2" charset="0"/>
                <a:ea typeface="Verdana"/>
              </a:rPr>
              <a:t>YES.Forum</a:t>
            </a:r>
            <a:endParaRPr lang="en-GB" sz="1200" b="0" strike="noStrike" spc="-1" dirty="0">
              <a:solidFill>
                <a:srgbClr val="0A3A61"/>
              </a:solidFill>
              <a:latin typeface="Montserrat" panose="00000500000000000000" pitchFamily="2" charset="0"/>
            </a:endParaRPr>
          </a:p>
        </p:txBody>
      </p:sp>
      <p:sp>
        <p:nvSpPr>
          <p:cNvPr id="10" name="CustomShape 4">
            <a:extLst>
              <a:ext uri="{FF2B5EF4-FFF2-40B4-BE49-F238E27FC236}">
                <a16:creationId xmlns:a16="http://schemas.microsoft.com/office/drawing/2014/main" id="{4B26BAAB-DF62-4588-A02F-46FF6686F3E7}"/>
              </a:ext>
            </a:extLst>
          </p:cNvPr>
          <p:cNvSpPr/>
          <p:nvPr/>
        </p:nvSpPr>
        <p:spPr>
          <a:xfrm>
            <a:off x="884160" y="1593720"/>
            <a:ext cx="11034000" cy="4934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en-GB" sz="2000" b="1" spc="-1" dirty="0">
                <a:solidFill>
                  <a:srgbClr val="223E92"/>
                </a:solidFill>
                <a:highlight>
                  <a:srgbClr val="FFC906"/>
                </a:highlight>
                <a:latin typeface="Montserrat Medium" panose="00000600000000000000" pitchFamily="2" charset="0"/>
              </a:rPr>
              <a:t>“Quality Check” – Format aspects</a:t>
            </a:r>
          </a:p>
          <a:p>
            <a:pPr lvl="1">
              <a:lnSpc>
                <a:spcPct val="150000"/>
              </a:lnSpc>
              <a:spcAft>
                <a:spcPts val="24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Horizontal/Landscape: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aesthetically preferable</a:t>
            </a:r>
          </a:p>
          <a:p>
            <a:pPr lvl="1">
              <a:lnSpc>
                <a:spcPct val="150000"/>
              </a:lnSpc>
              <a:spcAft>
                <a:spcPts val="24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4:3 ratio: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better for the later printing and exhibiting </a:t>
            </a:r>
            <a:r>
              <a:rPr lang="da-DK" sz="16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(closer to the A4 format than 16:9)</a:t>
            </a:r>
            <a:endParaRPr lang="da-DK" sz="1600" u="sng" spc="-1" dirty="0">
              <a:solidFill>
                <a:srgbClr val="595959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  <a:p>
            <a:pPr lvl="1">
              <a:lnSpc>
                <a:spcPct val="150000"/>
              </a:lnSpc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No Filters: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Photovoice is about showing ”raw reality” firts and foremost!</a:t>
            </a:r>
          </a:p>
          <a:p>
            <a:pPr lvl="1">
              <a:lnSpc>
                <a:spcPct val="150000"/>
              </a:lnSpc>
              <a:spcAft>
                <a:spcPts val="1200"/>
              </a:spcAft>
              <a:tabLst>
                <a:tab pos="0" algn="l"/>
              </a:tabLst>
            </a:pPr>
            <a:r>
              <a:rPr lang="da-DK" sz="16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B&amp;W is ok it it helps </a:t>
            </a:r>
            <a:r>
              <a:rPr lang="da-DK" sz="1600" spc="-1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conveying your message </a:t>
            </a:r>
            <a:r>
              <a:rPr lang="da-DK" sz="1600" spc="-1" dirty="0">
                <a:solidFill>
                  <a:srgbClr val="595959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though)</a:t>
            </a:r>
          </a:p>
          <a:p>
            <a:pPr lvl="1">
              <a:lnSpc>
                <a:spcPct val="150000"/>
              </a:lnSpc>
              <a:spcBef>
                <a:spcPts val="1800"/>
              </a:spcBef>
              <a:spcAft>
                <a:spcPts val="1200"/>
              </a:spcAft>
              <a:tabLst>
                <a:tab pos="0" algn="l"/>
              </a:tabLst>
            </a:pPr>
            <a:r>
              <a:rPr lang="da-DK" u="sng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No Edits:</a:t>
            </a:r>
            <a:r>
              <a:rPr lang="da-DK" spc="-1" dirty="0">
                <a:solidFill>
                  <a:srgbClr val="223E92"/>
                </a:solidFill>
                <a:uFill>
                  <a:solidFill>
                    <a:srgbClr val="FFC906"/>
                  </a:solidFill>
                </a:uFill>
                <a:latin typeface="Montserrat Medium" panose="00000600000000000000" pitchFamily="2" charset="0"/>
              </a:rPr>
              <a:t> same reason ;)</a:t>
            </a:r>
          </a:p>
          <a:p>
            <a:pPr lvl="1">
              <a:lnSpc>
                <a:spcPct val="150000"/>
              </a:lnSpc>
              <a:spcAft>
                <a:spcPts val="1800"/>
              </a:spcAft>
              <a:tabLst>
                <a:tab pos="0" algn="l"/>
              </a:tabLst>
            </a:pPr>
            <a:endParaRPr lang="da-DK" sz="1900" u="sng" spc="-1" dirty="0">
              <a:solidFill>
                <a:srgbClr val="223E92"/>
              </a:solidFill>
              <a:uFill>
                <a:solidFill>
                  <a:srgbClr val="FFC906"/>
                </a:solidFill>
              </a:uFill>
              <a:latin typeface="Montserrat Medium" panose="000006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A4F396F-DB01-4AD6-981A-FBBEDE134E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00" y="6355868"/>
            <a:ext cx="902280" cy="383260"/>
          </a:xfrm>
          <a:prstGeom prst="rect">
            <a:avLst/>
          </a:prstGeom>
        </p:spPr>
      </p:pic>
      <p:sp>
        <p:nvSpPr>
          <p:cNvPr id="13" name="CustomShape 1">
            <a:extLst>
              <a:ext uri="{FF2B5EF4-FFF2-40B4-BE49-F238E27FC236}">
                <a16:creationId xmlns:a16="http://schemas.microsoft.com/office/drawing/2014/main" id="{95408D3D-819A-4857-3E8B-0ED577AC1334}"/>
              </a:ext>
            </a:extLst>
          </p:cNvPr>
          <p:cNvSpPr/>
          <p:nvPr/>
        </p:nvSpPr>
        <p:spPr>
          <a:xfrm>
            <a:off x="884160" y="382320"/>
            <a:ext cx="11034000" cy="1068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GB" sz="2400" b="1" strike="noStrike" cap="all" spc="182" dirty="0">
                <a:solidFill>
                  <a:srgbClr val="223E92"/>
                </a:solidFill>
                <a:latin typeface="Montserrat ExtraBold" pitchFamily="2" charset="0"/>
                <a:ea typeface="DejaVu Sans"/>
              </a:rPr>
              <a:t>Intro – Arts &amp; Technics</a:t>
            </a:r>
            <a:endParaRPr lang="en-GB" b="1" cap="all" spc="182" dirty="0">
              <a:solidFill>
                <a:srgbClr val="223E92"/>
              </a:solidFill>
              <a:latin typeface="Montserrat Extra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63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FFC906"/>
      </a:dk2>
      <a:lt2>
        <a:srgbClr val="FFFFFF"/>
      </a:lt2>
      <a:accent1>
        <a:srgbClr val="425B96"/>
      </a:accent1>
      <a:accent2>
        <a:srgbClr val="656A59"/>
      </a:accent2>
      <a:accent3>
        <a:srgbClr val="425B96"/>
      </a:accent3>
      <a:accent4>
        <a:srgbClr val="8CAA7E"/>
      </a:accent4>
      <a:accent5>
        <a:srgbClr val="D36F68"/>
      </a:accent5>
      <a:accent6>
        <a:srgbClr val="826276"/>
      </a:accent6>
      <a:hlink>
        <a:srgbClr val="0C2C7A"/>
      </a:hlink>
      <a:folHlink>
        <a:srgbClr val="A4669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D5765"/>
      </a:dk2>
      <a:lt2>
        <a:srgbClr val="FFFFFF"/>
      </a:lt2>
      <a:accent1>
        <a:srgbClr val="46B1CA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1313</Words>
  <Application>Microsoft Office PowerPoint</Application>
  <PresentationFormat>Widescreen</PresentationFormat>
  <Paragraphs>97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Montserrat</vt:lpstr>
      <vt:lpstr>Montserrat ExtraBold</vt:lpstr>
      <vt:lpstr>Montserrat Medium</vt:lpstr>
      <vt:lpstr>Symbol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Gender  Family, Education, Work and Wellbeing  Perspectives and Realities from Young People</dc:title>
  <dc:subject/>
  <dc:creator>Default</dc:creator>
  <dc:description/>
  <cp:lastModifiedBy>Elie Demerseman</cp:lastModifiedBy>
  <cp:revision>1488</cp:revision>
  <dcterms:created xsi:type="dcterms:W3CDTF">2020-02-05T16:47:20Z</dcterms:created>
  <dcterms:modified xsi:type="dcterms:W3CDTF">2022-06-29T14:55:33Z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12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19</vt:i4>
  </property>
</Properties>
</file>