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1" r:id="rId1"/>
  </p:sldMasterIdLst>
  <p:notesMasterIdLst>
    <p:notesMasterId r:id="rId6"/>
  </p:notesMasterIdLst>
  <p:sldIdLst>
    <p:sldId id="377" r:id="rId2"/>
    <p:sldId id="378" r:id="rId3"/>
    <p:sldId id="450" r:id="rId4"/>
    <p:sldId id="451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lie Demerseman" initials="ED" lastIdx="1" clrIdx="0">
    <p:extLst>
      <p:ext uri="{19B8F6BF-5375-455C-9EA6-DF929625EA0E}">
        <p15:presenceInfo xmlns:p15="http://schemas.microsoft.com/office/powerpoint/2012/main" userId="f838d40e37aa7351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5959"/>
    <a:srgbClr val="FFC906"/>
    <a:srgbClr val="223E92"/>
    <a:srgbClr val="FF9900"/>
    <a:srgbClr val="CC99FF"/>
    <a:srgbClr val="BBC7EF"/>
    <a:srgbClr val="0A3A61"/>
    <a:srgbClr val="E8CE5A"/>
    <a:srgbClr val="0951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77" autoAdjust="0"/>
    <p:restoredTop sz="69238" autoAdjust="0"/>
  </p:normalViewPr>
  <p:slideViewPr>
    <p:cSldViewPr snapToGrid="0">
      <p:cViewPr varScale="1">
        <p:scale>
          <a:sx n="49" d="100"/>
          <a:sy n="49" d="100"/>
        </p:scale>
        <p:origin x="1457" y="26"/>
      </p:cViewPr>
      <p:guideLst/>
    </p:cSldViewPr>
  </p:slideViewPr>
  <p:notesTextViewPr>
    <p:cViewPr>
      <p:scale>
        <a:sx n="75" d="100"/>
        <a:sy n="7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en-GB" sz="4400" b="0" strike="noStrike" spc="-1">
                <a:latin typeface="Arial"/>
              </a:rPr>
              <a:t>Click to move the slide</a:t>
            </a:r>
          </a:p>
        </p:txBody>
      </p:sp>
      <p:sp>
        <p:nvSpPr>
          <p:cNvPr id="123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r>
              <a:rPr lang="en-GB" sz="2000" b="0" strike="noStrike" spc="-1">
                <a:latin typeface="Arial"/>
              </a:rPr>
              <a:t>Click to edit the notes' format</a:t>
            </a:r>
          </a:p>
        </p:txBody>
      </p:sp>
      <p:sp>
        <p:nvSpPr>
          <p:cNvPr id="124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r>
              <a:rPr lang="en-GB" sz="1400" b="0" strike="noStrike" spc="-1">
                <a:latin typeface="Times New Roman"/>
              </a:rPr>
              <a:t>&lt;header&gt;</a:t>
            </a:r>
          </a:p>
        </p:txBody>
      </p:sp>
      <p:sp>
        <p:nvSpPr>
          <p:cNvPr id="125" name="PlaceHolder 4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r"/>
            <a:r>
              <a:rPr lang="en-GB" sz="1400" b="0" strike="noStrike" spc="-1">
                <a:latin typeface="Times New Roman"/>
              </a:rPr>
              <a:t>&lt;date/time&gt;</a:t>
            </a:r>
          </a:p>
        </p:txBody>
      </p:sp>
      <p:sp>
        <p:nvSpPr>
          <p:cNvPr id="126" name="PlaceHolder 5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/>
          <a:p>
            <a:r>
              <a:rPr lang="en-GB" sz="1400" b="0" strike="noStrike" spc="-1">
                <a:latin typeface="Times New Roman"/>
              </a:rPr>
              <a:t>&lt;footer&gt;</a:t>
            </a:r>
          </a:p>
        </p:txBody>
      </p:sp>
      <p:sp>
        <p:nvSpPr>
          <p:cNvPr id="127" name="PlaceHolder 6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/>
          <a:p>
            <a:pPr algn="r"/>
            <a:fld id="{1067A710-A1BB-4651-BBD3-B5E7A7375118}" type="slidenum">
              <a:rPr lang="en-GB" sz="1400" b="0" strike="noStrike" spc="-1">
                <a:latin typeface="Times New Roman"/>
              </a:rPr>
              <a:t>‹#›</a:t>
            </a:fld>
            <a:endParaRPr lang="en-GB" sz="14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3225" cy="3084513"/>
          </a:xfrm>
          <a:prstGeom prst="rect">
            <a:avLst/>
          </a:prstGeom>
        </p:spPr>
      </p:sp>
      <p:sp>
        <p:nvSpPr>
          <p:cNvPr id="926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3880" cy="459828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just" rtl="0">
              <a:spcBef>
                <a:spcPts val="0"/>
              </a:spcBef>
              <a:spcAft>
                <a:spcPts val="0"/>
              </a:spcAft>
            </a:pPr>
            <a:endParaRPr lang="en-GB" sz="1200" b="0" strike="noStrike" spc="-1" dirty="0">
              <a:latin typeface="Arial"/>
            </a:endParaRPr>
          </a:p>
        </p:txBody>
      </p:sp>
      <p:sp>
        <p:nvSpPr>
          <p:cNvPr id="927" name="CustomShape 3"/>
          <p:cNvSpPr/>
          <p:nvPr/>
        </p:nvSpPr>
        <p:spPr>
          <a:xfrm>
            <a:off x="3884760" y="8685360"/>
            <a:ext cx="2969280" cy="456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6482D7CD-DB02-4F62-8CA8-CF9D7A709385}" type="slidenum">
              <a:rPr lang="en-GB" sz="1200" b="0" strike="noStrike" spc="-1">
                <a:solidFill>
                  <a:srgbClr val="000000"/>
                </a:solidFill>
                <a:latin typeface="Times New Roman"/>
              </a:rPr>
              <a:t>1</a:t>
            </a:fld>
            <a:endParaRPr lang="en-GB" sz="1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447782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3225" cy="3084513"/>
          </a:xfrm>
          <a:prstGeom prst="rect">
            <a:avLst/>
          </a:prstGeom>
        </p:spPr>
      </p:sp>
      <p:sp>
        <p:nvSpPr>
          <p:cNvPr id="926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3880" cy="459828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just" rtl="0" fontAlgn="base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lang="en-GB" sz="1200" b="0" strike="noStrike" spc="-1" dirty="0">
              <a:latin typeface="Arial"/>
            </a:endParaRPr>
          </a:p>
        </p:txBody>
      </p:sp>
      <p:sp>
        <p:nvSpPr>
          <p:cNvPr id="927" name="CustomShape 3"/>
          <p:cNvSpPr/>
          <p:nvPr/>
        </p:nvSpPr>
        <p:spPr>
          <a:xfrm>
            <a:off x="3884760" y="8685360"/>
            <a:ext cx="2969280" cy="456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6482D7CD-DB02-4F62-8CA8-CF9D7A709385}" type="slidenum">
              <a:rPr lang="en-GB" sz="1200" b="0" strike="noStrike" spc="-1">
                <a:solidFill>
                  <a:srgbClr val="000000"/>
                </a:solidFill>
                <a:latin typeface="Times New Roman"/>
              </a:rPr>
              <a:t>2</a:t>
            </a:fld>
            <a:endParaRPr lang="en-GB" sz="1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453069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3225" cy="3084513"/>
          </a:xfrm>
          <a:prstGeom prst="rect">
            <a:avLst/>
          </a:prstGeom>
        </p:spPr>
      </p:sp>
      <p:sp>
        <p:nvSpPr>
          <p:cNvPr id="926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3880" cy="459828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just" rtl="0" fontAlgn="base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GB" sz="1800" b="0" i="0" u="none" strike="noStrike" dirty="0">
                <a:solidFill>
                  <a:srgbClr val="205968"/>
                </a:solidFill>
                <a:effectLst/>
                <a:latin typeface="Calibri" panose="020F0502020204030204" pitchFamily="34" charset="0"/>
              </a:rPr>
              <a:t>Participants are free to move from theme/table to theme/table to write any questions popping up in their minds, in any format, no need for perfect “Research Questions” for now!</a:t>
            </a:r>
            <a:endParaRPr lang="en-GB" sz="1200" b="0" strike="noStrike" spc="-1" dirty="0">
              <a:latin typeface="Arial"/>
            </a:endParaRPr>
          </a:p>
        </p:txBody>
      </p:sp>
      <p:sp>
        <p:nvSpPr>
          <p:cNvPr id="927" name="CustomShape 3"/>
          <p:cNvSpPr/>
          <p:nvPr/>
        </p:nvSpPr>
        <p:spPr>
          <a:xfrm>
            <a:off x="3884760" y="8685360"/>
            <a:ext cx="2969280" cy="456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6482D7CD-DB02-4F62-8CA8-CF9D7A709385}" type="slidenum">
              <a:rPr lang="en-GB" sz="1200" b="0" strike="noStrike" spc="-1">
                <a:solidFill>
                  <a:srgbClr val="000000"/>
                </a:solidFill>
                <a:latin typeface="Times New Roman"/>
              </a:rPr>
              <a:t>3</a:t>
            </a:fld>
            <a:endParaRPr lang="en-GB" sz="1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531142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3225" cy="3084513"/>
          </a:xfrm>
          <a:prstGeom prst="rect">
            <a:avLst/>
          </a:prstGeom>
        </p:spPr>
      </p:sp>
      <p:sp>
        <p:nvSpPr>
          <p:cNvPr id="926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3880" cy="459828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just" rtl="0" fontAlgn="base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lang="en-GB" sz="1200" b="0" strike="noStrike" spc="-1" dirty="0">
              <a:latin typeface="Arial"/>
            </a:endParaRPr>
          </a:p>
        </p:txBody>
      </p:sp>
      <p:sp>
        <p:nvSpPr>
          <p:cNvPr id="927" name="CustomShape 3"/>
          <p:cNvSpPr/>
          <p:nvPr/>
        </p:nvSpPr>
        <p:spPr>
          <a:xfrm>
            <a:off x="3884760" y="8685360"/>
            <a:ext cx="2969280" cy="456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6482D7CD-DB02-4F62-8CA8-CF9D7A709385}" type="slidenum">
              <a:rPr lang="en-GB" sz="1200" b="0" strike="noStrike" spc="-1">
                <a:solidFill>
                  <a:srgbClr val="000000"/>
                </a:solidFill>
                <a:latin typeface="Times New Roman"/>
              </a:rPr>
              <a:t>4</a:t>
            </a:fld>
            <a:endParaRPr lang="en-GB" sz="1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96850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72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73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74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77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78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79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80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81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52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CustomShape 1"/>
          <p:cNvSpPr/>
          <p:nvPr/>
        </p:nvSpPr>
        <p:spPr>
          <a:xfrm>
            <a:off x="0" y="0"/>
            <a:ext cx="883440" cy="6855480"/>
          </a:xfrm>
          <a:custGeom>
            <a:avLst/>
            <a:gdLst/>
            <a:ahLst/>
            <a:cxnLst/>
            <a:rect l="l" t="t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3" name="CustomShape 2"/>
          <p:cNvSpPr/>
          <p:nvPr/>
        </p:nvSpPr>
        <p:spPr>
          <a:xfrm>
            <a:off x="11908440" y="0"/>
            <a:ext cx="280800" cy="68554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4" name="PlaceHolder 3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en-GB" sz="4400" b="0" strike="noStrike" spc="-1">
                <a:latin typeface="Arial"/>
              </a:rPr>
              <a:t>Click to edit the title text format</a:t>
            </a:r>
          </a:p>
        </p:txBody>
      </p:sp>
      <p:sp>
        <p:nvSpPr>
          <p:cNvPr id="45" name="PlaceHolder 4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3200" b="0" strike="noStrike" spc="-1"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GB" sz="2800" b="0" strike="noStrike" spc="-1"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2400" b="0" strike="noStrike" spc="-1"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GB" sz="2000" b="0" strike="noStrike" spc="-1"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2000" b="0" strike="noStrike" spc="-1"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2000" b="0" strike="noStrike" spc="-1"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2000" b="0" strike="noStrike" spc="-1"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3" name="Grafik 20" descr="http://eacea.ec.europa.eu/img/logos/erasmus_plus/eu_flag_co_funded_pos_%5Brgb%5D_right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10025280" y="6340680"/>
            <a:ext cx="1827720" cy="519120"/>
          </a:xfrm>
          <a:prstGeom prst="rect">
            <a:avLst/>
          </a:prstGeom>
          <a:ln>
            <a:noFill/>
          </a:ln>
        </p:spPr>
      </p:pic>
      <p:pic>
        <p:nvPicPr>
          <p:cNvPr id="544" name="Picture 2" descr="Image result for logo facebook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2844360" y="6452280"/>
            <a:ext cx="391320" cy="391320"/>
          </a:xfrm>
          <a:prstGeom prst="rect">
            <a:avLst/>
          </a:prstGeom>
          <a:ln>
            <a:noFill/>
          </a:ln>
        </p:spPr>
      </p:pic>
      <p:pic>
        <p:nvPicPr>
          <p:cNvPr id="545" name="Picture 5" descr="Image result for logo twitter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7256160" y="6533280"/>
            <a:ext cx="388080" cy="290520"/>
          </a:xfrm>
          <a:prstGeom prst="rect">
            <a:avLst/>
          </a:prstGeom>
          <a:ln>
            <a:noFill/>
          </a:ln>
        </p:spPr>
      </p:pic>
      <p:sp>
        <p:nvSpPr>
          <p:cNvPr id="546" name="CustomShape 2"/>
          <p:cNvSpPr/>
          <p:nvPr/>
        </p:nvSpPr>
        <p:spPr>
          <a:xfrm>
            <a:off x="7547760" y="6483960"/>
            <a:ext cx="2653200" cy="371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en-US" sz="1200" b="1" strike="noStrike" spc="32" dirty="0">
                <a:solidFill>
                  <a:srgbClr val="0A3A61"/>
                </a:solidFill>
                <a:latin typeface="Montserrat" panose="00000500000000000000" pitchFamily="2" charset="0"/>
                <a:ea typeface="Verdana"/>
              </a:rPr>
              <a:t>@YESForumoffice</a:t>
            </a:r>
            <a:endParaRPr lang="en-GB" sz="1200" b="0" strike="noStrike" spc="-1" dirty="0">
              <a:solidFill>
                <a:srgbClr val="0A3A61"/>
              </a:solidFill>
              <a:latin typeface="Montserrat" panose="00000500000000000000" pitchFamily="2" charset="0"/>
            </a:endParaRPr>
          </a:p>
        </p:txBody>
      </p:sp>
      <p:sp>
        <p:nvSpPr>
          <p:cNvPr id="547" name="CustomShape 3"/>
          <p:cNvSpPr/>
          <p:nvPr/>
        </p:nvSpPr>
        <p:spPr>
          <a:xfrm>
            <a:off x="3193200" y="6471720"/>
            <a:ext cx="2984040" cy="358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en-US" sz="1200" b="1" strike="noStrike" spc="32" dirty="0">
                <a:solidFill>
                  <a:srgbClr val="0A3A61"/>
                </a:solidFill>
                <a:latin typeface="Montserrat" panose="00000500000000000000" pitchFamily="2" charset="0"/>
                <a:ea typeface="Verdana"/>
              </a:rPr>
              <a:t>facebook.com/</a:t>
            </a:r>
            <a:r>
              <a:rPr lang="en-US" sz="1200" b="1" strike="noStrike" spc="32" dirty="0" err="1">
                <a:solidFill>
                  <a:srgbClr val="0A3A61"/>
                </a:solidFill>
                <a:latin typeface="Montserrat" panose="00000500000000000000" pitchFamily="2" charset="0"/>
                <a:ea typeface="Verdana"/>
              </a:rPr>
              <a:t>YES.Forum</a:t>
            </a:r>
            <a:endParaRPr lang="en-GB" sz="1200" b="0" strike="noStrike" spc="-1" dirty="0">
              <a:solidFill>
                <a:srgbClr val="0A3A61"/>
              </a:solidFill>
              <a:latin typeface="Montserrat" panose="00000500000000000000" pitchFamily="2" charset="0"/>
            </a:endParaRPr>
          </a:p>
        </p:txBody>
      </p:sp>
      <p:sp>
        <p:nvSpPr>
          <p:cNvPr id="10" name="CustomShape 4">
            <a:extLst>
              <a:ext uri="{FF2B5EF4-FFF2-40B4-BE49-F238E27FC236}">
                <a16:creationId xmlns:a16="http://schemas.microsoft.com/office/drawing/2014/main" id="{4B26BAAB-DF62-4588-A02F-46FF6686F3E7}"/>
              </a:ext>
            </a:extLst>
          </p:cNvPr>
          <p:cNvSpPr/>
          <p:nvPr/>
        </p:nvSpPr>
        <p:spPr>
          <a:xfrm>
            <a:off x="884160" y="1791855"/>
            <a:ext cx="11034000" cy="494727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ctr">
              <a:lnSpc>
                <a:spcPct val="150000"/>
              </a:lnSpc>
              <a:spcBef>
                <a:spcPts val="2400"/>
              </a:spcBef>
              <a:tabLst>
                <a:tab pos="0" algn="l"/>
              </a:tabLst>
            </a:pPr>
            <a:r>
              <a:rPr lang="en-GB" sz="2000" spc="-1" dirty="0">
                <a:solidFill>
                  <a:srgbClr val="223E92"/>
                </a:solidFill>
                <a:latin typeface="Montserrat Medium" panose="00000600000000000000" pitchFamily="2" charset="0"/>
              </a:rPr>
              <a:t>You</a:t>
            </a:r>
            <a:r>
              <a:rPr lang="en-GB" sz="2000" spc="-1" dirty="0">
                <a:solidFill>
                  <a:srgbClr val="595959"/>
                </a:solidFill>
                <a:latin typeface="Montserrat Medium" panose="00000600000000000000" pitchFamily="2" charset="0"/>
              </a:rPr>
              <a:t> are the </a:t>
            </a:r>
            <a:r>
              <a:rPr lang="en-GB" sz="2000" spc="-1" dirty="0">
                <a:solidFill>
                  <a:srgbClr val="223E92"/>
                </a:solidFill>
                <a:latin typeface="Montserrat Medium" panose="00000600000000000000" pitchFamily="2" charset="0"/>
              </a:rPr>
              <a:t>real experts </a:t>
            </a:r>
            <a:r>
              <a:rPr lang="en-GB" sz="2000" spc="-1" dirty="0">
                <a:solidFill>
                  <a:srgbClr val="595959"/>
                </a:solidFill>
                <a:latin typeface="Montserrat Medium" panose="00000600000000000000" pitchFamily="2" charset="0"/>
              </a:rPr>
              <a:t>on your own </a:t>
            </a:r>
            <a:r>
              <a:rPr lang="en-GB" sz="2000" spc="-1" dirty="0">
                <a:solidFill>
                  <a:srgbClr val="223E92"/>
                </a:solidFill>
                <a:latin typeface="Montserrat Medium" panose="00000600000000000000" pitchFamily="2" charset="0"/>
              </a:rPr>
              <a:t>local context &amp; your own life and experiences</a:t>
            </a:r>
            <a:r>
              <a:rPr lang="en-GB" sz="2000" spc="-1" dirty="0">
                <a:solidFill>
                  <a:srgbClr val="595959"/>
                </a:solidFill>
                <a:latin typeface="Montserrat Medium" panose="00000600000000000000" pitchFamily="2" charset="0"/>
              </a:rPr>
              <a:t>!</a:t>
            </a:r>
          </a:p>
          <a:p>
            <a:pPr algn="ctr">
              <a:lnSpc>
                <a:spcPct val="150000"/>
              </a:lnSpc>
              <a:spcBef>
                <a:spcPts val="2400"/>
              </a:spcBef>
              <a:tabLst>
                <a:tab pos="0" algn="l"/>
              </a:tabLst>
            </a:pPr>
            <a:endParaRPr lang="en-GB" sz="900" spc="-1" dirty="0">
              <a:solidFill>
                <a:srgbClr val="595959"/>
              </a:solidFill>
              <a:latin typeface="Montserrat Medium" panose="00000600000000000000" pitchFamily="2" charset="0"/>
            </a:endParaRPr>
          </a:p>
          <a:p>
            <a:pPr algn="ctr">
              <a:lnSpc>
                <a:spcPct val="150000"/>
              </a:lnSpc>
              <a:spcBef>
                <a:spcPts val="2400"/>
              </a:spcBef>
              <a:tabLst>
                <a:tab pos="0" algn="l"/>
              </a:tabLst>
            </a:pPr>
            <a:r>
              <a:rPr lang="en-GB" sz="2000" b="1" spc="-1" dirty="0">
                <a:solidFill>
                  <a:srgbClr val="223E92"/>
                </a:solidFill>
                <a:highlight>
                  <a:srgbClr val="FFC906"/>
                </a:highlight>
                <a:latin typeface="Montserrat Medium" panose="00000600000000000000" pitchFamily="2" charset="0"/>
              </a:rPr>
              <a:t>A penny for your thought?</a:t>
            </a:r>
          </a:p>
          <a:p>
            <a:pPr algn="ctr">
              <a:lnSpc>
                <a:spcPct val="150000"/>
              </a:lnSpc>
              <a:spcBef>
                <a:spcPts val="2400"/>
              </a:spcBef>
              <a:tabLst>
                <a:tab pos="0" algn="l"/>
              </a:tabLst>
            </a:pPr>
            <a:r>
              <a:rPr lang="en-GB" sz="2000" spc="-1" dirty="0">
                <a:solidFill>
                  <a:srgbClr val="223E92"/>
                </a:solidFill>
                <a:latin typeface="Montserrat Medium" panose="00000600000000000000" pitchFamily="2" charset="0"/>
              </a:rPr>
              <a:t>This brainstorming session will help building up a list of themes, topics, and </a:t>
            </a:r>
            <a:r>
              <a:rPr lang="en-GB" sz="2000" spc="-1" dirty="0" err="1">
                <a:solidFill>
                  <a:srgbClr val="223E92"/>
                </a:solidFill>
                <a:latin typeface="Montserrat Medium" panose="00000600000000000000" pitchFamily="2" charset="0"/>
              </a:rPr>
              <a:t>esearch</a:t>
            </a:r>
            <a:r>
              <a:rPr lang="en-GB" sz="2000" spc="-1" dirty="0">
                <a:solidFill>
                  <a:srgbClr val="223E92"/>
                </a:solidFill>
                <a:latin typeface="Montserrat Medium" panose="00000600000000000000" pitchFamily="2" charset="0"/>
              </a:rPr>
              <a:t> Questions with a common interest among all of us … to inspire us later!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A4F396F-DB01-4AD6-981A-FBBEDE134E4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400" y="6355868"/>
            <a:ext cx="902280" cy="383260"/>
          </a:xfrm>
          <a:prstGeom prst="rect">
            <a:avLst/>
          </a:prstGeom>
        </p:spPr>
      </p:pic>
      <p:sp>
        <p:nvSpPr>
          <p:cNvPr id="12" name="CustomShape 1">
            <a:extLst>
              <a:ext uri="{FF2B5EF4-FFF2-40B4-BE49-F238E27FC236}">
                <a16:creationId xmlns:a16="http://schemas.microsoft.com/office/drawing/2014/main" id="{1E3F6C75-37FF-43F2-AE22-58CEAD38FE7A}"/>
              </a:ext>
            </a:extLst>
          </p:cNvPr>
          <p:cNvSpPr/>
          <p:nvPr/>
        </p:nvSpPr>
        <p:spPr>
          <a:xfrm>
            <a:off x="884160" y="382320"/>
            <a:ext cx="11034000" cy="1068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GB" sz="3600" b="1" strike="noStrike" cap="all" spc="182" dirty="0">
                <a:solidFill>
                  <a:srgbClr val="223E92"/>
                </a:solidFill>
                <a:latin typeface="Montserrat ExtraBold" pitchFamily="2" charset="0"/>
                <a:ea typeface="DejaVu Sans"/>
              </a:rPr>
              <a:t>Brainstorming!</a:t>
            </a:r>
            <a:br>
              <a:rPr lang="en-GB" dirty="0">
                <a:solidFill>
                  <a:srgbClr val="223E92"/>
                </a:solidFill>
                <a:latin typeface="Montserrat ExtraBold" pitchFamily="2" charset="0"/>
              </a:rPr>
            </a:br>
            <a:r>
              <a:rPr lang="en-GB" sz="2800" b="1" cap="all" spc="182" dirty="0">
                <a:solidFill>
                  <a:srgbClr val="223E92"/>
                </a:solidFill>
                <a:latin typeface="Montserrat ExtraBold" pitchFamily="2" charset="0"/>
              </a:rPr>
              <a:t>Research Themes, Topics &amp; questions</a:t>
            </a:r>
          </a:p>
        </p:txBody>
      </p:sp>
    </p:spTree>
    <p:extLst>
      <p:ext uri="{BB962C8B-B14F-4D97-AF65-F5344CB8AC3E}">
        <p14:creationId xmlns:p14="http://schemas.microsoft.com/office/powerpoint/2010/main" val="3132524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ustomShape 4">
            <a:extLst>
              <a:ext uri="{FF2B5EF4-FFF2-40B4-BE49-F238E27FC236}">
                <a16:creationId xmlns:a16="http://schemas.microsoft.com/office/drawing/2014/main" id="{4B26BAAB-DF62-4588-A02F-46FF6686F3E7}"/>
              </a:ext>
            </a:extLst>
          </p:cNvPr>
          <p:cNvSpPr/>
          <p:nvPr/>
        </p:nvSpPr>
        <p:spPr>
          <a:xfrm>
            <a:off x="884160" y="1148447"/>
            <a:ext cx="11034000" cy="592660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50000"/>
              </a:lnSpc>
              <a:spcAft>
                <a:spcPts val="1200"/>
              </a:spcAft>
              <a:tabLst>
                <a:tab pos="0" algn="l"/>
              </a:tabLst>
            </a:pPr>
            <a:r>
              <a:rPr lang="en-GB" sz="2000" b="1" spc="-1" dirty="0">
                <a:solidFill>
                  <a:srgbClr val="223E92"/>
                </a:solidFill>
                <a:highlight>
                  <a:srgbClr val="FFC906"/>
                </a:highlight>
                <a:latin typeface="Montserrat Medium" panose="00000600000000000000" pitchFamily="2" charset="0"/>
              </a:rPr>
              <a:t>30min: Word Storm exercise</a:t>
            </a:r>
          </a:p>
          <a:p>
            <a:pPr algn="ctr">
              <a:lnSpc>
                <a:spcPct val="150000"/>
              </a:lnSpc>
              <a:spcBef>
                <a:spcPts val="1200"/>
              </a:spcBef>
              <a:spcAft>
                <a:spcPts val="1800"/>
              </a:spcAft>
              <a:tabLst>
                <a:tab pos="0" algn="l"/>
              </a:tabLst>
            </a:pPr>
            <a:r>
              <a:rPr lang="en-GB" b="1" spc="-1" dirty="0">
                <a:solidFill>
                  <a:srgbClr val="223E92"/>
                </a:solidFill>
                <a:latin typeface="Montserrat Medium" panose="00000600000000000000" pitchFamily="2" charset="0"/>
              </a:rPr>
              <a:t>“What themes impact and/or interest youth in your own community?”</a:t>
            </a:r>
          </a:p>
          <a:p>
            <a:pPr marL="342900" marR="0" lvl="0" indent="-342900" algn="l" defTabSz="914400" rtl="0" eaLnBrk="1" fontAlgn="auto" latinLnBrk="0" hangingPunct="1">
              <a:lnSpc>
                <a:spcPct val="140000"/>
              </a:lnSpc>
              <a:buClrTx/>
              <a:buSzTx/>
              <a:buFontTx/>
              <a:buChar char="-"/>
              <a:tabLst>
                <a:tab pos="0" algn="l"/>
              </a:tabLst>
              <a:defRPr/>
            </a:pPr>
            <a:r>
              <a:rPr kumimoji="0" lang="en-GB" sz="1600" b="0" i="0" u="sng" strike="noStrike" kern="1200" cap="none" spc="-1" normalizeH="0" baseline="0" noProof="0" dirty="0">
                <a:ln>
                  <a:noFill/>
                </a:ln>
                <a:solidFill>
                  <a:srgbClr val="223E92"/>
                </a:solidFill>
                <a:effectLst/>
                <a:uLnTx/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15min, Broad Brainstorming:</a:t>
            </a:r>
            <a:r>
              <a:rPr kumimoji="0" lang="da-DK" sz="1600" b="0" i="0" u="none" strike="noStrike" kern="1200" cap="none" spc="-1" normalizeH="0" baseline="0" noProof="0" dirty="0">
                <a:ln>
                  <a:noFill/>
                </a:ln>
                <a:solidFill>
                  <a:srgbClr val="223E92"/>
                </a:solidFill>
                <a:effectLst/>
                <a:uLnTx/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 </a:t>
            </a:r>
          </a:p>
          <a:p>
            <a:pPr marL="800100" lvl="1" indent="-342900">
              <a:lnSpc>
                <a:spcPct val="140000"/>
              </a:lnSpc>
              <a:spcBef>
                <a:spcPts val="1000"/>
              </a:spcBef>
              <a:buFontTx/>
              <a:buChar char="-"/>
              <a:tabLst>
                <a:tab pos="0" algn="l"/>
              </a:tabLst>
              <a:defRPr/>
            </a:pPr>
            <a:r>
              <a:rPr kumimoji="0" lang="en-GB" sz="1300" b="0" i="0" u="none" strike="noStrike" kern="1200" cap="none" spc="-1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Write your own answers as </a:t>
            </a:r>
            <a:r>
              <a:rPr kumimoji="0" lang="en-GB" sz="1300" b="1" i="0" u="none" strike="noStrike" kern="1200" cap="none" spc="-1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keywords, 1 post-it per word!</a:t>
            </a:r>
          </a:p>
          <a:p>
            <a:pPr marL="800100" lvl="1" indent="-342900">
              <a:lnSpc>
                <a:spcPct val="140000"/>
              </a:lnSpc>
              <a:spcBef>
                <a:spcPts val="1000"/>
              </a:spcBef>
              <a:buFontTx/>
              <a:buChar char="-"/>
              <a:tabLst>
                <a:tab pos="0" algn="l"/>
              </a:tabLst>
              <a:defRPr/>
            </a:pPr>
            <a:r>
              <a:rPr kumimoji="0" lang="en-GB" sz="1300" b="1" i="0" u="none" strike="noStrike" kern="1200" cap="none" spc="-1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Anything</a:t>
            </a:r>
            <a:r>
              <a:rPr kumimoji="0" lang="en-GB" sz="1300" b="0" i="0" u="none" strike="noStrike" kern="1200" cap="none" spc="-1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 popping up in your mind: nouns, adjectives, verbs, concepts, expressions, activities, places …</a:t>
            </a:r>
          </a:p>
          <a:p>
            <a:pPr marL="800100" lvl="1" indent="-342900">
              <a:lnSpc>
                <a:spcPct val="140000"/>
              </a:lnSpc>
              <a:spcBef>
                <a:spcPts val="1000"/>
              </a:spcBef>
              <a:buFontTx/>
              <a:buChar char="-"/>
              <a:tabLst>
                <a:tab pos="0" algn="l"/>
              </a:tabLst>
              <a:defRPr/>
            </a:pPr>
            <a:r>
              <a:rPr kumimoji="0" lang="en-GB" sz="1300" b="1" i="0" u="none" strike="noStrike" kern="1200" cap="none" spc="-1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Stick your post-it</a:t>
            </a:r>
            <a:r>
              <a:rPr kumimoji="0" lang="en-GB" sz="1300" b="0" i="0" u="none" strike="noStrike" kern="1200" cap="none" spc="-1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-answers on the shared flipchart wherever you want. </a:t>
            </a:r>
          </a:p>
          <a:p>
            <a:pPr marL="342900" marR="0" lvl="0" indent="-342900" algn="l" defTabSz="914400" rtl="0" eaLnBrk="1" fontAlgn="auto" latinLnBrk="0" hangingPunct="1">
              <a:lnSpc>
                <a:spcPct val="140000"/>
              </a:lnSpc>
              <a:spcBef>
                <a:spcPts val="2400"/>
              </a:spcBef>
              <a:buClrTx/>
              <a:buSzTx/>
              <a:buFontTx/>
              <a:buChar char="-"/>
              <a:tabLst>
                <a:tab pos="0" algn="l"/>
              </a:tabLst>
              <a:defRPr/>
            </a:pPr>
            <a:r>
              <a:rPr lang="en-GB" sz="1600" u="sng" spc="-1" dirty="0">
                <a:solidFill>
                  <a:srgbClr val="223E92"/>
                </a:solidFill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10</a:t>
            </a:r>
            <a:r>
              <a:rPr kumimoji="0" lang="en-GB" sz="1600" b="0" i="0" u="sng" strike="noStrike" kern="1200" cap="none" spc="-1" normalizeH="0" baseline="0" noProof="0" dirty="0">
                <a:ln>
                  <a:noFill/>
                </a:ln>
                <a:solidFill>
                  <a:srgbClr val="223E92"/>
                </a:solidFill>
                <a:effectLst/>
                <a:uLnTx/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min, Sorting Out:</a:t>
            </a:r>
            <a:r>
              <a:rPr kumimoji="0" lang="da-DK" sz="1600" b="0" i="0" u="none" strike="noStrike" kern="1200" cap="none" spc="-1" normalizeH="0" baseline="0" noProof="0" dirty="0">
                <a:ln>
                  <a:noFill/>
                </a:ln>
                <a:solidFill>
                  <a:srgbClr val="223E92"/>
                </a:solidFill>
                <a:effectLst/>
                <a:uLnTx/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 </a:t>
            </a:r>
            <a:endParaRPr kumimoji="0" lang="en-GB" sz="1600" b="0" i="0" u="none" strike="noStrike" kern="1200" cap="none" spc="-1" normalizeH="0" baseline="0" noProof="0" dirty="0">
              <a:ln>
                <a:noFill/>
              </a:ln>
              <a:solidFill>
                <a:srgbClr val="595959"/>
              </a:solidFill>
              <a:effectLst/>
              <a:uLnTx/>
              <a:uFill>
                <a:solidFill>
                  <a:srgbClr val="FFC906"/>
                </a:solidFill>
              </a:uFill>
              <a:latin typeface="Montserrat Medium" panose="00000600000000000000" pitchFamily="2" charset="0"/>
            </a:endParaRPr>
          </a:p>
          <a:p>
            <a:pPr marL="800100" lvl="1" indent="-342900">
              <a:lnSpc>
                <a:spcPct val="140000"/>
              </a:lnSpc>
              <a:spcBef>
                <a:spcPts val="1000"/>
              </a:spcBef>
              <a:buFontTx/>
              <a:buChar char="-"/>
              <a:tabLst>
                <a:tab pos="0" algn="l"/>
              </a:tabLst>
              <a:defRPr/>
            </a:pPr>
            <a:r>
              <a:rPr kumimoji="0" lang="en-GB" sz="1300" b="0" i="0" u="none" strike="noStrike" kern="1200" cap="none" spc="-1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Back to </a:t>
            </a:r>
            <a:r>
              <a:rPr kumimoji="0" lang="en-GB" sz="1300" b="1" i="0" u="none" strike="noStrike" kern="1200" cap="none" spc="-1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Working Groups</a:t>
            </a:r>
            <a:r>
              <a:rPr kumimoji="0" lang="en-GB" sz="1300" b="0" i="0" u="none" strike="noStrike" kern="1200" cap="none" spc="-1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! </a:t>
            </a:r>
            <a:endParaRPr kumimoji="0" lang="en-GB" sz="1300" b="1" i="0" u="none" strike="noStrike" kern="1200" cap="none" spc="-1" normalizeH="0" baseline="0" noProof="0" dirty="0">
              <a:ln>
                <a:noFill/>
              </a:ln>
              <a:solidFill>
                <a:srgbClr val="595959"/>
              </a:solidFill>
              <a:effectLst/>
              <a:uLnTx/>
              <a:uFill>
                <a:solidFill>
                  <a:srgbClr val="FFC906"/>
                </a:solidFill>
              </a:uFill>
              <a:latin typeface="Montserrat Medium" panose="00000600000000000000" pitchFamily="2" charset="0"/>
            </a:endParaRPr>
          </a:p>
          <a:p>
            <a:pPr marL="800100" lvl="1" indent="-342900">
              <a:lnSpc>
                <a:spcPct val="140000"/>
              </a:lnSpc>
              <a:spcBef>
                <a:spcPts val="1000"/>
              </a:spcBef>
              <a:buFontTx/>
              <a:buChar char="-"/>
              <a:tabLst>
                <a:tab pos="0" algn="l"/>
              </a:tabLst>
              <a:defRPr/>
            </a:pPr>
            <a:r>
              <a:rPr kumimoji="0" lang="en-GB" sz="1300" i="0" u="none" strike="noStrike" kern="1200" cap="none" spc="-1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Each group comes </a:t>
            </a:r>
            <a:r>
              <a:rPr kumimoji="0" lang="en-GB" sz="1300" b="1" i="0" u="none" strike="noStrike" kern="1200" cap="none" spc="-1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in turn </a:t>
            </a:r>
            <a:r>
              <a:rPr kumimoji="0" lang="en-GB" sz="1300" i="0" u="none" strike="noStrike" kern="1200" cap="none" spc="-1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to the flipchart and can </a:t>
            </a:r>
            <a:r>
              <a:rPr kumimoji="0" lang="en-GB" sz="1300" b="1" i="0" u="none" strike="noStrike" kern="1200" cap="none" spc="-1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move post-its as it pleases</a:t>
            </a:r>
            <a:r>
              <a:rPr kumimoji="0" lang="en-GB" sz="1300" i="0" u="none" strike="noStrike" kern="1200" cap="none" spc="-1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.</a:t>
            </a:r>
          </a:p>
          <a:p>
            <a:pPr marL="800100" lvl="1" indent="-342900">
              <a:lnSpc>
                <a:spcPct val="140000"/>
              </a:lnSpc>
              <a:spcBef>
                <a:spcPts val="1000"/>
              </a:spcBef>
              <a:buFontTx/>
              <a:buChar char="-"/>
              <a:tabLst>
                <a:tab pos="0" algn="l"/>
              </a:tabLst>
              <a:defRPr/>
            </a:pPr>
            <a:r>
              <a:rPr kumimoji="0" lang="en-GB" sz="1300" i="0" u="none" strike="noStrike" kern="1200" cap="none" spc="-1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Be quick: </a:t>
            </a:r>
            <a:r>
              <a:rPr kumimoji="0" lang="en-GB" sz="1300" b="1" i="0" u="none" strike="noStrike" kern="1200" cap="none" spc="-1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2 min each!</a:t>
            </a:r>
            <a:endParaRPr kumimoji="0" lang="en-GB" sz="1300" b="0" i="0" u="none" strike="noStrike" kern="1200" cap="none" spc="-1" normalizeH="0" baseline="0" noProof="0" dirty="0">
              <a:ln>
                <a:noFill/>
              </a:ln>
              <a:solidFill>
                <a:srgbClr val="595959"/>
              </a:solidFill>
              <a:effectLst/>
              <a:uLnTx/>
              <a:uFill>
                <a:solidFill>
                  <a:srgbClr val="FFC906"/>
                </a:solidFill>
              </a:uFill>
              <a:latin typeface="Montserrat Medium" panose="00000600000000000000" pitchFamily="2" charset="0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40000"/>
              </a:lnSpc>
              <a:spcBef>
                <a:spcPts val="2400"/>
              </a:spcBef>
              <a:buClrTx/>
              <a:buSzTx/>
              <a:buFontTx/>
              <a:buChar char="-"/>
              <a:tabLst>
                <a:tab pos="0" algn="l"/>
              </a:tabLst>
              <a:defRPr/>
            </a:pPr>
            <a:r>
              <a:rPr lang="en-GB" sz="1500" u="sng" spc="-1" dirty="0">
                <a:solidFill>
                  <a:srgbClr val="223E92"/>
                </a:solidFill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5</a:t>
            </a:r>
            <a:r>
              <a:rPr kumimoji="0" lang="en-GB" sz="1500" b="0" i="0" u="sng" strike="noStrike" kern="1200" cap="none" spc="-1" normalizeH="0" baseline="0" noProof="0" dirty="0">
                <a:ln>
                  <a:noFill/>
                </a:ln>
                <a:solidFill>
                  <a:srgbClr val="223E92"/>
                </a:solidFill>
                <a:effectLst/>
                <a:uLnTx/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min, Finding Trends:</a:t>
            </a:r>
            <a:r>
              <a:rPr kumimoji="0" lang="da-DK" sz="1500" b="0" i="0" u="none" strike="noStrike" kern="1200" cap="none" spc="-1" normalizeH="0" baseline="0" noProof="0" dirty="0">
                <a:ln>
                  <a:noFill/>
                </a:ln>
                <a:solidFill>
                  <a:srgbClr val="223E92"/>
                </a:solidFill>
                <a:effectLst/>
                <a:uLnTx/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 </a:t>
            </a:r>
            <a:r>
              <a:rPr kumimoji="0" lang="en-GB" sz="1300" b="0" i="0" u="none" strike="noStrike" kern="1200" cap="none" spc="-1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Any “clusters” we can work with now? </a:t>
            </a:r>
          </a:p>
        </p:txBody>
      </p:sp>
      <p:sp>
        <p:nvSpPr>
          <p:cNvPr id="13" name="CustomShape 1">
            <a:extLst>
              <a:ext uri="{FF2B5EF4-FFF2-40B4-BE49-F238E27FC236}">
                <a16:creationId xmlns:a16="http://schemas.microsoft.com/office/drawing/2014/main" id="{F8D1F5B3-0104-B235-8E27-01CDDE48C6D9}"/>
              </a:ext>
            </a:extLst>
          </p:cNvPr>
          <p:cNvSpPr/>
          <p:nvPr/>
        </p:nvSpPr>
        <p:spPr>
          <a:xfrm>
            <a:off x="884160" y="382320"/>
            <a:ext cx="11034000" cy="71680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GB" sz="2400" b="1" strike="noStrike" cap="all" spc="182" dirty="0">
                <a:solidFill>
                  <a:srgbClr val="223E92"/>
                </a:solidFill>
                <a:latin typeface="Montserrat ExtraBold" pitchFamily="2" charset="0"/>
                <a:ea typeface="DejaVu Sans"/>
              </a:rPr>
              <a:t>Brainstorming!</a:t>
            </a:r>
            <a:br>
              <a:rPr lang="en-GB" sz="1200" dirty="0">
                <a:solidFill>
                  <a:srgbClr val="223E92"/>
                </a:solidFill>
                <a:latin typeface="Montserrat ExtraBold" pitchFamily="2" charset="0"/>
              </a:rPr>
            </a:br>
            <a:r>
              <a:rPr lang="en-GB" b="1" cap="all" spc="182" dirty="0">
                <a:solidFill>
                  <a:srgbClr val="223E92"/>
                </a:solidFill>
                <a:latin typeface="Montserrat ExtraBold" pitchFamily="2" charset="0"/>
              </a:rPr>
              <a:t>Research Themes, Topics &amp; questions</a:t>
            </a:r>
          </a:p>
        </p:txBody>
      </p:sp>
    </p:spTree>
    <p:extLst>
      <p:ext uri="{BB962C8B-B14F-4D97-AF65-F5344CB8AC3E}">
        <p14:creationId xmlns:p14="http://schemas.microsoft.com/office/powerpoint/2010/main" val="2660873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ustomShape 4">
            <a:extLst>
              <a:ext uri="{FF2B5EF4-FFF2-40B4-BE49-F238E27FC236}">
                <a16:creationId xmlns:a16="http://schemas.microsoft.com/office/drawing/2014/main" id="{4B26BAAB-DF62-4588-A02F-46FF6686F3E7}"/>
              </a:ext>
            </a:extLst>
          </p:cNvPr>
          <p:cNvSpPr/>
          <p:nvPr/>
        </p:nvSpPr>
        <p:spPr>
          <a:xfrm>
            <a:off x="884160" y="1148447"/>
            <a:ext cx="11034000" cy="592660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50000"/>
              </a:lnSpc>
              <a:spcAft>
                <a:spcPts val="1200"/>
              </a:spcAft>
              <a:tabLst>
                <a:tab pos="0" algn="l"/>
              </a:tabLst>
            </a:pPr>
            <a:r>
              <a:rPr lang="en-GB" sz="2000" b="1" spc="-1" dirty="0">
                <a:solidFill>
                  <a:srgbClr val="223E92"/>
                </a:solidFill>
                <a:highlight>
                  <a:srgbClr val="FFC906"/>
                </a:highlight>
                <a:latin typeface="Montserrat Medium" panose="00000600000000000000" pitchFamily="2" charset="0"/>
              </a:rPr>
              <a:t>15min: Gathering Research Questions ideas</a:t>
            </a:r>
          </a:p>
          <a:p>
            <a:pPr algn="ctr">
              <a:lnSpc>
                <a:spcPct val="150000"/>
              </a:lnSpc>
              <a:spcBef>
                <a:spcPts val="1200"/>
              </a:spcBef>
              <a:spcAft>
                <a:spcPts val="1800"/>
              </a:spcAft>
              <a:tabLst>
                <a:tab pos="0" algn="l"/>
              </a:tabLst>
            </a:pPr>
            <a:r>
              <a:rPr lang="en-GB" b="1" spc="-1" dirty="0">
                <a:solidFill>
                  <a:srgbClr val="223E92"/>
                </a:solidFill>
                <a:latin typeface="Montserrat Medium" panose="00000600000000000000" pitchFamily="2" charset="0"/>
              </a:rPr>
              <a:t>“What themes impact and/or interest youth in your own community?”</a:t>
            </a:r>
          </a:p>
          <a:p>
            <a:pPr lvl="0">
              <a:lnSpc>
                <a:spcPct val="140000"/>
              </a:lnSpc>
              <a:tabLst>
                <a:tab pos="0" algn="l"/>
              </a:tabLst>
              <a:defRPr/>
            </a:pPr>
            <a:endParaRPr lang="en-GB" sz="1600" spc="-1" dirty="0">
              <a:solidFill>
                <a:srgbClr val="223E92"/>
              </a:solidFill>
              <a:uFill>
                <a:solidFill>
                  <a:srgbClr val="FFC906"/>
                </a:solidFill>
              </a:uFill>
              <a:latin typeface="Montserrat Medium" panose="00000600000000000000" pitchFamily="2" charset="0"/>
            </a:endParaRPr>
          </a:p>
          <a:p>
            <a:pPr lvl="0">
              <a:lnSpc>
                <a:spcPct val="140000"/>
              </a:lnSpc>
              <a:tabLst>
                <a:tab pos="0" algn="l"/>
              </a:tabLst>
              <a:defRPr/>
            </a:pPr>
            <a:endParaRPr lang="en-GB" sz="1600" spc="-1" dirty="0">
              <a:solidFill>
                <a:srgbClr val="223E92"/>
              </a:solidFill>
              <a:uFill>
                <a:solidFill>
                  <a:srgbClr val="FFC906"/>
                </a:solidFill>
              </a:uFill>
              <a:latin typeface="Montserrat Medium" panose="00000600000000000000" pitchFamily="2" charset="0"/>
            </a:endParaRPr>
          </a:p>
          <a:p>
            <a:pPr lvl="0">
              <a:lnSpc>
                <a:spcPct val="140000"/>
              </a:lnSpc>
              <a:tabLst>
                <a:tab pos="0" algn="l"/>
              </a:tabLst>
              <a:defRPr/>
            </a:pPr>
            <a:endParaRPr lang="en-GB" sz="1600" spc="-1" dirty="0">
              <a:solidFill>
                <a:srgbClr val="223E92"/>
              </a:solidFill>
              <a:uFill>
                <a:solidFill>
                  <a:srgbClr val="FFC906"/>
                </a:solidFill>
              </a:uFill>
              <a:latin typeface="Montserrat Medium" panose="00000600000000000000" pitchFamily="2" charset="0"/>
            </a:endParaRPr>
          </a:p>
          <a:p>
            <a:pPr lvl="0" algn="ctr">
              <a:lnSpc>
                <a:spcPct val="140000"/>
              </a:lnSpc>
              <a:tabLst>
                <a:tab pos="0" algn="l"/>
              </a:tabLst>
              <a:defRPr/>
            </a:pPr>
            <a:r>
              <a:rPr lang="en-GB" sz="1600" spc="-1" dirty="0">
                <a:solidFill>
                  <a:srgbClr val="223E92"/>
                </a:solidFill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Previously identified themes are scattered in the room: one table, one theme.</a:t>
            </a:r>
          </a:p>
          <a:p>
            <a:pPr lvl="0">
              <a:lnSpc>
                <a:spcPct val="140000"/>
              </a:lnSpc>
              <a:tabLst>
                <a:tab pos="0" algn="l"/>
              </a:tabLst>
              <a:defRPr/>
            </a:pPr>
            <a:endParaRPr lang="en-GB" sz="1600" spc="-1" dirty="0">
              <a:solidFill>
                <a:srgbClr val="223E92"/>
              </a:solidFill>
              <a:uFill>
                <a:solidFill>
                  <a:srgbClr val="FFC906"/>
                </a:solidFill>
              </a:uFill>
              <a:latin typeface="Montserrat Medium" panose="00000600000000000000" pitchFamily="2" charset="0"/>
            </a:endParaRPr>
          </a:p>
          <a:p>
            <a:pPr lvl="0">
              <a:lnSpc>
                <a:spcPct val="140000"/>
              </a:lnSpc>
              <a:tabLst>
                <a:tab pos="0" algn="l"/>
              </a:tabLst>
              <a:defRPr/>
            </a:pPr>
            <a:endParaRPr lang="en-GB" sz="1600" u="sng" spc="-1" dirty="0">
              <a:solidFill>
                <a:srgbClr val="223E92"/>
              </a:solidFill>
              <a:uFill>
                <a:solidFill>
                  <a:srgbClr val="FFC906"/>
                </a:solidFill>
              </a:uFill>
              <a:latin typeface="Montserrat Medium" panose="00000600000000000000" pitchFamily="2" charset="0"/>
            </a:endParaRPr>
          </a:p>
          <a:p>
            <a:pPr lvl="0" algn="ctr">
              <a:lnSpc>
                <a:spcPct val="140000"/>
              </a:lnSpc>
              <a:tabLst>
                <a:tab pos="0" algn="l"/>
              </a:tabLst>
              <a:defRPr/>
            </a:pPr>
            <a:r>
              <a:rPr lang="en-GB" sz="1600" b="1" u="sng" spc="-1" dirty="0">
                <a:solidFill>
                  <a:srgbClr val="223E92"/>
                </a:solidFill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Move from theme/table to theme/table to write any questions popping up in your minds on new post-its!</a:t>
            </a:r>
          </a:p>
          <a:p>
            <a:pPr lvl="0">
              <a:lnSpc>
                <a:spcPct val="140000"/>
              </a:lnSpc>
              <a:tabLst>
                <a:tab pos="0" algn="l"/>
              </a:tabLst>
              <a:defRPr/>
            </a:pPr>
            <a:endParaRPr lang="en-GB" sz="1600" b="1" u="sng" spc="-1" dirty="0">
              <a:solidFill>
                <a:srgbClr val="223E92"/>
              </a:solidFill>
              <a:uFill>
                <a:solidFill>
                  <a:srgbClr val="FFC906"/>
                </a:solidFill>
              </a:uFill>
              <a:latin typeface="Montserrat Medium" panose="00000600000000000000" pitchFamily="2" charset="0"/>
            </a:endParaRPr>
          </a:p>
          <a:p>
            <a:pPr lvl="0">
              <a:lnSpc>
                <a:spcPct val="140000"/>
              </a:lnSpc>
              <a:tabLst>
                <a:tab pos="0" algn="l"/>
              </a:tabLst>
              <a:defRPr/>
            </a:pPr>
            <a:endParaRPr lang="en-GB" sz="1600" u="sng" spc="-1" dirty="0">
              <a:solidFill>
                <a:srgbClr val="223E92"/>
              </a:solidFill>
              <a:uFill>
                <a:solidFill>
                  <a:srgbClr val="FFC906"/>
                </a:solidFill>
              </a:uFill>
              <a:latin typeface="Montserrat Medium" panose="00000600000000000000" pitchFamily="2" charset="0"/>
            </a:endParaRPr>
          </a:p>
          <a:p>
            <a:pPr lvl="0" algn="ctr">
              <a:lnSpc>
                <a:spcPct val="140000"/>
              </a:lnSpc>
              <a:tabLst>
                <a:tab pos="0" algn="l"/>
              </a:tabLst>
              <a:defRPr/>
            </a:pPr>
            <a:r>
              <a:rPr lang="en-GB" sz="1600" spc="-1" dirty="0">
                <a:solidFill>
                  <a:srgbClr val="223E92"/>
                </a:solidFill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In any format, no need for perfect “Research Questions” for now!</a:t>
            </a:r>
          </a:p>
        </p:txBody>
      </p:sp>
      <p:sp>
        <p:nvSpPr>
          <p:cNvPr id="13" name="CustomShape 1">
            <a:extLst>
              <a:ext uri="{FF2B5EF4-FFF2-40B4-BE49-F238E27FC236}">
                <a16:creationId xmlns:a16="http://schemas.microsoft.com/office/drawing/2014/main" id="{F8D1F5B3-0104-B235-8E27-01CDDE48C6D9}"/>
              </a:ext>
            </a:extLst>
          </p:cNvPr>
          <p:cNvSpPr/>
          <p:nvPr/>
        </p:nvSpPr>
        <p:spPr>
          <a:xfrm>
            <a:off x="884160" y="382320"/>
            <a:ext cx="11034000" cy="71680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GB" sz="2400" b="1" strike="noStrike" cap="all" spc="182" dirty="0">
                <a:solidFill>
                  <a:srgbClr val="223E92"/>
                </a:solidFill>
                <a:latin typeface="Montserrat ExtraBold" pitchFamily="2" charset="0"/>
                <a:ea typeface="DejaVu Sans"/>
              </a:rPr>
              <a:t>Brainstorming!</a:t>
            </a:r>
            <a:br>
              <a:rPr lang="en-GB" sz="1200" dirty="0">
                <a:solidFill>
                  <a:srgbClr val="223E92"/>
                </a:solidFill>
                <a:latin typeface="Montserrat ExtraBold" pitchFamily="2" charset="0"/>
              </a:rPr>
            </a:br>
            <a:r>
              <a:rPr lang="en-GB" b="1" cap="all" spc="182" dirty="0">
                <a:solidFill>
                  <a:srgbClr val="223E92"/>
                </a:solidFill>
                <a:latin typeface="Montserrat ExtraBold" pitchFamily="2" charset="0"/>
              </a:rPr>
              <a:t>Research Themes, Topics &amp; questions</a:t>
            </a:r>
          </a:p>
        </p:txBody>
      </p:sp>
    </p:spTree>
    <p:extLst>
      <p:ext uri="{BB962C8B-B14F-4D97-AF65-F5344CB8AC3E}">
        <p14:creationId xmlns:p14="http://schemas.microsoft.com/office/powerpoint/2010/main" val="24322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ustomShape 4">
            <a:extLst>
              <a:ext uri="{FF2B5EF4-FFF2-40B4-BE49-F238E27FC236}">
                <a16:creationId xmlns:a16="http://schemas.microsoft.com/office/drawing/2014/main" id="{4B26BAAB-DF62-4588-A02F-46FF6686F3E7}"/>
              </a:ext>
            </a:extLst>
          </p:cNvPr>
          <p:cNvSpPr/>
          <p:nvPr/>
        </p:nvSpPr>
        <p:spPr>
          <a:xfrm>
            <a:off x="884160" y="1099127"/>
            <a:ext cx="11034000" cy="597592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50000"/>
              </a:lnSpc>
              <a:spcAft>
                <a:spcPts val="1200"/>
              </a:spcAft>
              <a:tabLst>
                <a:tab pos="0" algn="l"/>
              </a:tabLst>
            </a:pPr>
            <a:r>
              <a:rPr lang="en-GB" sz="2000" b="1" spc="-1" dirty="0">
                <a:solidFill>
                  <a:srgbClr val="223E92"/>
                </a:solidFill>
                <a:highlight>
                  <a:srgbClr val="FFC906"/>
                </a:highlight>
                <a:latin typeface="Montserrat Medium" panose="00000600000000000000" pitchFamily="2" charset="0"/>
              </a:rPr>
              <a:t>45min: Sorting out the best Research Questions in Working groups</a:t>
            </a:r>
          </a:p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1800"/>
              </a:spcAft>
              <a:tabLst>
                <a:tab pos="0" algn="l"/>
              </a:tabLst>
            </a:pPr>
            <a:r>
              <a:rPr lang="en-GB" b="1" spc="-1" dirty="0">
                <a:solidFill>
                  <a:srgbClr val="223E92"/>
                </a:solidFill>
                <a:latin typeface="Montserrat Medium" panose="00000600000000000000" pitchFamily="2" charset="0"/>
              </a:rPr>
              <a:t>“What themes impact and/or interest youth in your own community?”</a:t>
            </a:r>
          </a:p>
          <a:p>
            <a:pPr marL="342900" lvl="0" indent="-342900">
              <a:lnSpc>
                <a:spcPct val="140000"/>
              </a:lnSpc>
              <a:buFontTx/>
              <a:buChar char="-"/>
              <a:tabLst>
                <a:tab pos="0" algn="l"/>
              </a:tabLst>
              <a:defRPr/>
            </a:pPr>
            <a:r>
              <a:rPr lang="en-GB" sz="1600" u="sng" spc="-1" dirty="0">
                <a:solidFill>
                  <a:srgbClr val="223E92"/>
                </a:solidFill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Tips: A good Photovoice Research Question should</a:t>
            </a:r>
          </a:p>
          <a:p>
            <a:pPr marL="742950" lvl="1" indent="-285750">
              <a:spcBef>
                <a:spcPts val="1200"/>
              </a:spcBef>
              <a:buFontTx/>
              <a:buChar char="-"/>
              <a:tabLst>
                <a:tab pos="0" algn="l"/>
              </a:tabLst>
            </a:pPr>
            <a:r>
              <a:rPr lang="en-GB" sz="1200" spc="-1" dirty="0">
                <a:solidFill>
                  <a:srgbClr val="595959"/>
                </a:solidFill>
                <a:latin typeface="Montserrat Medium" panose="00000600000000000000" pitchFamily="2" charset="0"/>
              </a:rPr>
              <a:t>Be </a:t>
            </a:r>
            <a:r>
              <a:rPr lang="en-GB" sz="1200" b="1" spc="-1" dirty="0">
                <a:solidFill>
                  <a:srgbClr val="595959"/>
                </a:solidFill>
                <a:latin typeface="Montserrat Medium" panose="00000600000000000000" pitchFamily="2" charset="0"/>
              </a:rPr>
              <a:t>personal</a:t>
            </a:r>
            <a:r>
              <a:rPr lang="en-GB" sz="1200" spc="-1" dirty="0">
                <a:solidFill>
                  <a:srgbClr val="595959"/>
                </a:solidFill>
                <a:latin typeface="Montserrat Medium" panose="00000600000000000000" pitchFamily="2" charset="0"/>
              </a:rPr>
              <a:t> (includes the word “you”)</a:t>
            </a:r>
          </a:p>
          <a:p>
            <a:pPr marL="742950" lvl="1" indent="-285750">
              <a:spcBef>
                <a:spcPts val="1200"/>
              </a:spcBef>
              <a:buFontTx/>
              <a:buChar char="-"/>
              <a:tabLst>
                <a:tab pos="0" algn="l"/>
              </a:tabLst>
            </a:pPr>
            <a:r>
              <a:rPr lang="en-GB" sz="1200" spc="-1" dirty="0">
                <a:solidFill>
                  <a:srgbClr val="595959"/>
                </a:solidFill>
                <a:latin typeface="Montserrat Medium" panose="00000600000000000000" pitchFamily="2" charset="0"/>
              </a:rPr>
              <a:t>Be </a:t>
            </a:r>
            <a:r>
              <a:rPr lang="en-GB" sz="1200" b="1" spc="-1" dirty="0">
                <a:solidFill>
                  <a:srgbClr val="595959"/>
                </a:solidFill>
                <a:latin typeface="Montserrat Medium" panose="00000600000000000000" pitchFamily="2" charset="0"/>
              </a:rPr>
              <a:t>open-ended</a:t>
            </a:r>
            <a:r>
              <a:rPr lang="en-GB" sz="1200" spc="-1" dirty="0">
                <a:solidFill>
                  <a:srgbClr val="595959"/>
                </a:solidFill>
                <a:latin typeface="Montserrat Medium" panose="00000600000000000000" pitchFamily="2" charset="0"/>
              </a:rPr>
              <a:t> (can’t be answered by “Yes” or “No”)</a:t>
            </a:r>
          </a:p>
          <a:p>
            <a:pPr lvl="1">
              <a:spcBef>
                <a:spcPts val="2400"/>
              </a:spcBef>
              <a:tabLst>
                <a:tab pos="0" algn="l"/>
              </a:tabLst>
            </a:pPr>
            <a:r>
              <a:rPr lang="en-GB" sz="1100" i="1" spc="-1" dirty="0">
                <a:solidFill>
                  <a:srgbClr val="595959"/>
                </a:solidFill>
                <a:latin typeface="Montserrat Medium" panose="00000600000000000000" pitchFamily="2" charset="0"/>
              </a:rPr>
              <a:t>Example: “Why is it important to you to have access to youth friendly services?”, “What does Europe mean to you?”</a:t>
            </a:r>
          </a:p>
          <a:p>
            <a:pPr marL="342900" lvl="0" indent="-342900">
              <a:lnSpc>
                <a:spcPct val="140000"/>
              </a:lnSpc>
              <a:spcBef>
                <a:spcPts val="2400"/>
              </a:spcBef>
              <a:buFontTx/>
              <a:buChar char="-"/>
              <a:tabLst>
                <a:tab pos="0" algn="l"/>
              </a:tabLst>
              <a:defRPr/>
            </a:pPr>
            <a:r>
              <a:rPr lang="en-GB" sz="1600" u="sng" spc="-1" dirty="0">
                <a:solidFill>
                  <a:srgbClr val="223E92"/>
                </a:solidFill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20</a:t>
            </a:r>
            <a:r>
              <a:rPr kumimoji="0" lang="en-GB" sz="1600" b="0" i="0" u="sng" strike="noStrike" kern="1200" cap="none" spc="-1" normalizeH="0" baseline="0" noProof="0" dirty="0">
                <a:ln>
                  <a:noFill/>
                </a:ln>
                <a:solidFill>
                  <a:srgbClr val="223E92"/>
                </a:solidFill>
                <a:effectLst/>
                <a:uLnTx/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min</a:t>
            </a:r>
            <a:r>
              <a:rPr lang="en-GB" sz="1600" u="sng" spc="-1" dirty="0">
                <a:solidFill>
                  <a:srgbClr val="223E92"/>
                </a:solidFill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, Each Working group focuses on one theme:</a:t>
            </a:r>
            <a:r>
              <a:rPr kumimoji="0" lang="da-DK" sz="1600" b="0" i="0" u="none" strike="noStrike" kern="1200" cap="none" spc="-1" normalizeH="0" baseline="0" noProof="0" dirty="0">
                <a:ln>
                  <a:noFill/>
                </a:ln>
                <a:solidFill>
                  <a:srgbClr val="223E92"/>
                </a:solidFill>
                <a:effectLst/>
                <a:uLnTx/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 </a:t>
            </a:r>
            <a:endParaRPr kumimoji="0" lang="en-GB" sz="1600" b="0" i="0" u="none" strike="noStrike" kern="1200" cap="none" spc="-1" normalizeH="0" baseline="0" noProof="0" dirty="0">
              <a:ln>
                <a:noFill/>
              </a:ln>
              <a:solidFill>
                <a:srgbClr val="595959"/>
              </a:solidFill>
              <a:effectLst/>
              <a:uLnTx/>
              <a:uFill>
                <a:solidFill>
                  <a:srgbClr val="FFC906"/>
                </a:solidFill>
              </a:uFill>
              <a:latin typeface="Montserrat Medium" panose="00000600000000000000" pitchFamily="2" charset="0"/>
            </a:endParaRPr>
          </a:p>
          <a:p>
            <a:pPr marL="800100" lvl="1" indent="-342900">
              <a:lnSpc>
                <a:spcPct val="140000"/>
              </a:lnSpc>
              <a:spcBef>
                <a:spcPts val="600"/>
              </a:spcBef>
              <a:buFontTx/>
              <a:buChar char="-"/>
              <a:tabLst>
                <a:tab pos="0" algn="l"/>
              </a:tabLst>
              <a:defRPr/>
            </a:pPr>
            <a:r>
              <a:rPr lang="en-GB" sz="1200" spc="-1" dirty="0">
                <a:solidFill>
                  <a:srgbClr val="595959"/>
                </a:solidFill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Analyse the questions suggested by participants</a:t>
            </a:r>
          </a:p>
          <a:p>
            <a:pPr marL="800100" lvl="1" indent="-342900">
              <a:lnSpc>
                <a:spcPct val="140000"/>
              </a:lnSpc>
              <a:spcBef>
                <a:spcPts val="600"/>
              </a:spcBef>
              <a:buFontTx/>
              <a:buChar char="-"/>
              <a:tabLst>
                <a:tab pos="0" algn="l"/>
              </a:tabLst>
              <a:defRPr/>
            </a:pPr>
            <a:r>
              <a:rPr lang="en-GB" sz="1200" spc="-1" dirty="0">
                <a:solidFill>
                  <a:srgbClr val="595959"/>
                </a:solidFill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Select the ones that are applicable to your own contexts</a:t>
            </a:r>
          </a:p>
          <a:p>
            <a:pPr marL="800100" lvl="1" indent="-342900">
              <a:lnSpc>
                <a:spcPct val="140000"/>
              </a:lnSpc>
              <a:spcBef>
                <a:spcPts val="600"/>
              </a:spcBef>
              <a:buFontTx/>
              <a:buChar char="-"/>
              <a:tabLst>
                <a:tab pos="0" algn="l"/>
              </a:tabLst>
              <a:defRPr/>
            </a:pPr>
            <a:r>
              <a:rPr lang="en-GB" sz="1200" spc="-1" dirty="0">
                <a:solidFill>
                  <a:srgbClr val="595959"/>
                </a:solidFill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Group similar questions</a:t>
            </a:r>
          </a:p>
          <a:p>
            <a:pPr marL="800100" lvl="1" indent="-342900">
              <a:lnSpc>
                <a:spcPct val="140000"/>
              </a:lnSpc>
              <a:spcBef>
                <a:spcPts val="600"/>
              </a:spcBef>
              <a:buFontTx/>
              <a:buChar char="-"/>
              <a:tabLst>
                <a:tab pos="0" algn="l"/>
              </a:tabLst>
              <a:defRPr/>
            </a:pPr>
            <a:r>
              <a:rPr lang="en-GB" sz="1200" spc="-1" dirty="0">
                <a:solidFill>
                  <a:srgbClr val="595959"/>
                </a:solidFill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Turn / Rephrase them into perfect Photovoice Research Questions!</a:t>
            </a:r>
          </a:p>
          <a:p>
            <a:pPr marL="342900" lvl="0" indent="-342900">
              <a:lnSpc>
                <a:spcPct val="140000"/>
              </a:lnSpc>
              <a:spcBef>
                <a:spcPts val="1800"/>
              </a:spcBef>
              <a:buFontTx/>
              <a:buChar char="-"/>
              <a:tabLst>
                <a:tab pos="0" algn="l"/>
              </a:tabLst>
              <a:defRPr/>
            </a:pPr>
            <a:r>
              <a:rPr lang="en-GB" sz="1600" u="sng" spc="-1" dirty="0">
                <a:solidFill>
                  <a:srgbClr val="223E92"/>
                </a:solidFill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15min, Group Presentations:</a:t>
            </a:r>
            <a:r>
              <a:rPr lang="da-DK" sz="1600" spc="-1" dirty="0">
                <a:solidFill>
                  <a:srgbClr val="223E92"/>
                </a:solidFill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 </a:t>
            </a:r>
            <a:r>
              <a:rPr lang="da-DK" sz="1200" spc="-1" dirty="0">
                <a:solidFill>
                  <a:srgbClr val="595959"/>
                </a:solidFill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In 3-4min each, talk about the questions you have found most interesting, why, and how you could use them in your local contexts.</a:t>
            </a:r>
            <a:endParaRPr lang="en-GB" sz="1200" spc="-1" dirty="0">
              <a:solidFill>
                <a:srgbClr val="595959"/>
              </a:solidFill>
              <a:uFill>
                <a:solidFill>
                  <a:srgbClr val="FFC906"/>
                </a:solidFill>
              </a:uFill>
              <a:latin typeface="Montserrat Medium" panose="00000600000000000000" pitchFamily="2" charset="0"/>
            </a:endParaRPr>
          </a:p>
        </p:txBody>
      </p:sp>
      <p:sp>
        <p:nvSpPr>
          <p:cNvPr id="13" name="CustomShape 1">
            <a:extLst>
              <a:ext uri="{FF2B5EF4-FFF2-40B4-BE49-F238E27FC236}">
                <a16:creationId xmlns:a16="http://schemas.microsoft.com/office/drawing/2014/main" id="{F8D1F5B3-0104-B235-8E27-01CDDE48C6D9}"/>
              </a:ext>
            </a:extLst>
          </p:cNvPr>
          <p:cNvSpPr/>
          <p:nvPr/>
        </p:nvSpPr>
        <p:spPr>
          <a:xfrm>
            <a:off x="884160" y="382320"/>
            <a:ext cx="11034000" cy="71680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GB" sz="2400" b="1" strike="noStrike" cap="all" spc="182" dirty="0">
                <a:solidFill>
                  <a:srgbClr val="223E92"/>
                </a:solidFill>
                <a:latin typeface="Montserrat ExtraBold" pitchFamily="2" charset="0"/>
                <a:ea typeface="DejaVu Sans"/>
              </a:rPr>
              <a:t>Brainstorming!</a:t>
            </a:r>
            <a:br>
              <a:rPr lang="en-GB" sz="1200" dirty="0">
                <a:solidFill>
                  <a:srgbClr val="223E92"/>
                </a:solidFill>
                <a:latin typeface="Montserrat ExtraBold" pitchFamily="2" charset="0"/>
              </a:rPr>
            </a:br>
            <a:r>
              <a:rPr lang="en-GB" b="1" cap="all" spc="182" dirty="0">
                <a:solidFill>
                  <a:srgbClr val="223E92"/>
                </a:solidFill>
                <a:latin typeface="Montserrat ExtraBold" pitchFamily="2" charset="0"/>
              </a:rPr>
              <a:t>Research Themes, Topics &amp; questions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C1CA1AC-023B-089B-705F-33F5B645CE8E}"/>
              </a:ext>
            </a:extLst>
          </p:cNvPr>
          <p:cNvSpPr txBox="1"/>
          <p:nvPr/>
        </p:nvSpPr>
        <p:spPr>
          <a:xfrm>
            <a:off x="5929744" y="2860419"/>
            <a:ext cx="5988415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lvl="1" indent="-285750">
              <a:spcBef>
                <a:spcPts val="1200"/>
              </a:spcBef>
              <a:buFontTx/>
              <a:buChar char="-"/>
              <a:tabLst>
                <a:tab pos="0" algn="l"/>
              </a:tabLst>
            </a:pPr>
            <a:r>
              <a:rPr lang="en-GB" sz="1200" b="1" spc="-1" dirty="0">
                <a:solidFill>
                  <a:srgbClr val="595959"/>
                </a:solidFill>
                <a:latin typeface="Montserrat Medium" panose="00000600000000000000" pitchFamily="2" charset="0"/>
              </a:rPr>
              <a:t>Clear &amp; specific </a:t>
            </a:r>
            <a:r>
              <a:rPr lang="en-GB" sz="1200" spc="-1" dirty="0">
                <a:solidFill>
                  <a:srgbClr val="595959"/>
                </a:solidFill>
                <a:latin typeface="Montserrat Medium" panose="00000600000000000000" pitchFamily="2" charset="0"/>
              </a:rPr>
              <a:t>(not open to confusion/misinterpretation)</a:t>
            </a:r>
          </a:p>
          <a:p>
            <a:pPr marL="742950" lvl="1" indent="-285750">
              <a:spcBef>
                <a:spcPts val="1200"/>
              </a:spcBef>
              <a:buFontTx/>
              <a:buChar char="-"/>
              <a:tabLst>
                <a:tab pos="0" algn="l"/>
              </a:tabLst>
            </a:pPr>
            <a:r>
              <a:rPr lang="en-GB" sz="1200" b="1" spc="-1" dirty="0">
                <a:solidFill>
                  <a:srgbClr val="595959"/>
                </a:solidFill>
                <a:latin typeface="Montserrat Medium" panose="00000600000000000000" pitchFamily="2" charset="0"/>
              </a:rPr>
              <a:t>Relatable</a:t>
            </a:r>
            <a:r>
              <a:rPr lang="en-GB" sz="1200" spc="-1" dirty="0">
                <a:solidFill>
                  <a:srgbClr val="595959"/>
                </a:solidFill>
                <a:latin typeface="Montserrat Medium" panose="00000600000000000000" pitchFamily="2" charset="0"/>
              </a:rPr>
              <a:t> (linked to participants’ personal lives)</a:t>
            </a:r>
          </a:p>
        </p:txBody>
      </p:sp>
    </p:spTree>
    <p:extLst>
      <p:ext uri="{BB962C8B-B14F-4D97-AF65-F5344CB8AC3E}">
        <p14:creationId xmlns:p14="http://schemas.microsoft.com/office/powerpoint/2010/main" val="3508413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Custom 3">
      <a:dk1>
        <a:sysClr val="windowText" lastClr="000000"/>
      </a:dk1>
      <a:lt1>
        <a:sysClr val="window" lastClr="FFFFFF"/>
      </a:lt1>
      <a:dk2>
        <a:srgbClr val="FFC906"/>
      </a:dk2>
      <a:lt2>
        <a:srgbClr val="FFFFFF"/>
      </a:lt2>
      <a:accent1>
        <a:srgbClr val="425B96"/>
      </a:accent1>
      <a:accent2>
        <a:srgbClr val="656A59"/>
      </a:accent2>
      <a:accent3>
        <a:srgbClr val="425B96"/>
      </a:accent3>
      <a:accent4>
        <a:srgbClr val="8CAA7E"/>
      </a:accent4>
      <a:accent5>
        <a:srgbClr val="D36F68"/>
      </a:accent5>
      <a:accent6>
        <a:srgbClr val="826276"/>
      </a:accent6>
      <a:hlink>
        <a:srgbClr val="0C2C7A"/>
      </a:hlink>
      <a:folHlink>
        <a:srgbClr val="A46694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D5765"/>
      </a:dk2>
      <a:lt2>
        <a:srgbClr val="FFFFFF"/>
      </a:lt2>
      <a:accent1>
        <a:srgbClr val="46B1CA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501</Words>
  <Application>Microsoft Office PowerPoint</Application>
  <PresentationFormat>Widescreen</PresentationFormat>
  <Paragraphs>52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3" baseType="lpstr">
      <vt:lpstr>Arial</vt:lpstr>
      <vt:lpstr>Calibri</vt:lpstr>
      <vt:lpstr>Montserrat</vt:lpstr>
      <vt:lpstr>Montserrat ExtraBold</vt:lpstr>
      <vt:lpstr>Montserrat Medium</vt:lpstr>
      <vt:lpstr>Symbol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Gender  Family, Education, Work and Wellbeing  Perspectives and Realities from Young People</dc:title>
  <dc:subject/>
  <dc:creator>Default</dc:creator>
  <dc:description/>
  <cp:lastModifiedBy>Elie Demerseman</cp:lastModifiedBy>
  <cp:revision>1488</cp:revision>
  <dcterms:created xsi:type="dcterms:W3CDTF">2020-02-05T16:47:20Z</dcterms:created>
  <dcterms:modified xsi:type="dcterms:W3CDTF">2022-06-29T16:24:02Z</dcterms:modified>
  <dc:language>en-GB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12</vt:i4>
  </property>
  <property fmtid="{D5CDD505-2E9C-101B-9397-08002B2CF9AE}" pid="8" name="PresentationFormat">
    <vt:lpwstr>Widescreen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19</vt:i4>
  </property>
</Properties>
</file>