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5"/>
  </p:notesMasterIdLst>
  <p:sldIdLst>
    <p:sldId id="375" r:id="rId2"/>
    <p:sldId id="447" r:id="rId3"/>
    <p:sldId id="44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e Demerseman" initials="ED" lastIdx="1" clrIdx="0">
    <p:extLst>
      <p:ext uri="{19B8F6BF-5375-455C-9EA6-DF929625EA0E}">
        <p15:presenceInfo xmlns:p15="http://schemas.microsoft.com/office/powerpoint/2012/main" userId="f838d40e37aa735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C906"/>
    <a:srgbClr val="223E92"/>
    <a:srgbClr val="FF9900"/>
    <a:srgbClr val="CC99FF"/>
    <a:srgbClr val="BBC7EF"/>
    <a:srgbClr val="0A3A61"/>
    <a:srgbClr val="E8CE5A"/>
    <a:srgbClr val="0951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77" autoAdjust="0"/>
    <p:restoredTop sz="69238" autoAdjust="0"/>
  </p:normalViewPr>
  <p:slideViewPr>
    <p:cSldViewPr snapToGrid="0">
      <p:cViewPr varScale="1">
        <p:scale>
          <a:sx n="49" d="100"/>
          <a:sy n="49" d="100"/>
        </p:scale>
        <p:origin x="1457" y="26"/>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 name="PlaceHolder 1"/>
          <p:cNvSpPr>
            <a:spLocks noGrp="1" noRot="1" noChangeAspect="1"/>
          </p:cNvSpPr>
          <p:nvPr>
            <p:ph type="sldImg"/>
          </p:nvPr>
        </p:nvSpPr>
        <p:spPr>
          <a:xfrm>
            <a:off x="216000" y="812520"/>
            <a:ext cx="7127280" cy="4008960"/>
          </a:xfrm>
          <a:prstGeom prst="rect">
            <a:avLst/>
          </a:prstGeom>
        </p:spPr>
        <p:txBody>
          <a:bodyPr lIns="0" tIns="0" rIns="0" bIns="0" anchor="ctr">
            <a:noAutofit/>
          </a:bodyPr>
          <a:lstStyle/>
          <a:p>
            <a:pPr algn="ctr"/>
            <a:r>
              <a:rPr lang="en-GB" sz="4400" b="0" strike="noStrike" spc="-1">
                <a:latin typeface="Arial"/>
              </a:rPr>
              <a:t>Click to move the slide</a:t>
            </a:r>
          </a:p>
        </p:txBody>
      </p:sp>
      <p:sp>
        <p:nvSpPr>
          <p:cNvPr id="123" name="PlaceHolder 2"/>
          <p:cNvSpPr>
            <a:spLocks noGrp="1"/>
          </p:cNvSpPr>
          <p:nvPr>
            <p:ph type="body"/>
          </p:nvPr>
        </p:nvSpPr>
        <p:spPr>
          <a:xfrm>
            <a:off x="756000" y="5078520"/>
            <a:ext cx="6047640" cy="4811040"/>
          </a:xfrm>
          <a:prstGeom prst="rect">
            <a:avLst/>
          </a:prstGeom>
        </p:spPr>
        <p:txBody>
          <a:bodyPr lIns="0" tIns="0" rIns="0" bIns="0">
            <a:noAutofit/>
          </a:bodyPr>
          <a:lstStyle/>
          <a:p>
            <a:r>
              <a:rPr lang="en-GB" sz="2000" b="0" strike="noStrike" spc="-1">
                <a:latin typeface="Arial"/>
              </a:rPr>
              <a:t>Click to edit the notes' format</a:t>
            </a:r>
          </a:p>
        </p:txBody>
      </p:sp>
      <p:sp>
        <p:nvSpPr>
          <p:cNvPr id="124" name="PlaceHolder 3"/>
          <p:cNvSpPr>
            <a:spLocks noGrp="1"/>
          </p:cNvSpPr>
          <p:nvPr>
            <p:ph type="hdr"/>
          </p:nvPr>
        </p:nvSpPr>
        <p:spPr>
          <a:xfrm>
            <a:off x="0" y="0"/>
            <a:ext cx="3280680" cy="534240"/>
          </a:xfrm>
          <a:prstGeom prst="rect">
            <a:avLst/>
          </a:prstGeom>
        </p:spPr>
        <p:txBody>
          <a:bodyPr lIns="0" tIns="0" rIns="0" bIns="0">
            <a:noAutofit/>
          </a:bodyPr>
          <a:lstStyle/>
          <a:p>
            <a:r>
              <a:rPr lang="en-GB" sz="1400" b="0" strike="noStrike" spc="-1">
                <a:latin typeface="Times New Roman"/>
              </a:rPr>
              <a:t>&lt;header&gt;</a:t>
            </a:r>
          </a:p>
        </p:txBody>
      </p:sp>
      <p:sp>
        <p:nvSpPr>
          <p:cNvPr id="125"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en-GB" sz="1400" b="0" strike="noStrike" spc="-1">
                <a:latin typeface="Times New Roman"/>
              </a:rPr>
              <a:t>&lt;date/time&gt;</a:t>
            </a:r>
          </a:p>
        </p:txBody>
      </p:sp>
      <p:sp>
        <p:nvSpPr>
          <p:cNvPr id="126" name="PlaceHolder 5"/>
          <p:cNvSpPr>
            <a:spLocks noGrp="1"/>
          </p:cNvSpPr>
          <p:nvPr>
            <p:ph type="ftr"/>
          </p:nvPr>
        </p:nvSpPr>
        <p:spPr>
          <a:xfrm>
            <a:off x="0" y="10157400"/>
            <a:ext cx="3280680" cy="534240"/>
          </a:xfrm>
          <a:prstGeom prst="rect">
            <a:avLst/>
          </a:prstGeom>
        </p:spPr>
        <p:txBody>
          <a:bodyPr lIns="0" tIns="0" rIns="0" bIns="0" anchor="b">
            <a:noAutofit/>
          </a:bodyPr>
          <a:lstStyle/>
          <a:p>
            <a:r>
              <a:rPr lang="en-GB" sz="1400" b="0" strike="noStrike" spc="-1">
                <a:latin typeface="Times New Roman"/>
              </a:rPr>
              <a:t>&lt;footer&gt;</a:t>
            </a:r>
          </a:p>
        </p:txBody>
      </p:sp>
      <p:sp>
        <p:nvSpPr>
          <p:cNvPr id="127"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1067A710-A1BB-4651-BBD3-B5E7A7375118}" type="slidenum">
              <a:rPr lang="en-GB" sz="1400" b="0" strike="noStrike" spc="-1">
                <a:latin typeface="Times New Roman"/>
              </a:rPr>
              <a:t>‹#›</a:t>
            </a:fld>
            <a:endParaRPr lang="en-GB"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algn="just" rtl="0">
              <a:spcBef>
                <a:spcPts val="0"/>
              </a:spcBef>
              <a:spcAft>
                <a:spcPts val="0"/>
              </a:spcAft>
            </a:pPr>
            <a:r>
              <a:rPr lang="en-GB" sz="1800" b="0" i="0" u="none" strike="noStrike" dirty="0">
                <a:solidFill>
                  <a:srgbClr val="205968"/>
                </a:solidFill>
                <a:effectLst/>
                <a:latin typeface="Calibri" panose="020F0502020204030204" pitchFamily="34" charset="0"/>
              </a:rPr>
              <a:t>Participants are already split into their 4 Working Groups, and will go through the following steps together, without sharing their results to the other groups (keeping some suspense for the final exhibition!).</a:t>
            </a:r>
            <a:endParaRPr lang="en-GB" b="0" dirty="0">
              <a:effectLst/>
            </a:endParaRPr>
          </a:p>
          <a:p>
            <a:pPr algn="just" rtl="0">
              <a:spcBef>
                <a:spcPts val="0"/>
              </a:spcBef>
              <a:spcAft>
                <a:spcPts val="0"/>
              </a:spcAft>
            </a:pPr>
            <a:br>
              <a:rPr lang="en-GB" b="0" dirty="0">
                <a:effectLst/>
              </a:rPr>
            </a:br>
            <a:r>
              <a:rPr lang="en-GB" sz="1800" b="0" i="0" u="none" strike="noStrike" dirty="0">
                <a:solidFill>
                  <a:srgbClr val="205968"/>
                </a:solidFill>
                <a:effectLst/>
                <a:latin typeface="Calibri" panose="020F0502020204030204" pitchFamily="34" charset="0"/>
              </a:rPr>
              <a:t>Here the focus is on making sure that all participants understand the Research Question in general, and that in each Working Group the participants also share a more precise common understanding. This “detailed common understanding” can differ between Working Groups: it is actually part of their collective answer already!</a:t>
            </a:r>
            <a:endParaRPr lang="en-GB" dirty="0"/>
          </a:p>
          <a:p>
            <a:pPr lvl="1" algn="just" rtl="0" fontAlgn="base">
              <a:spcBef>
                <a:spcPts val="0"/>
              </a:spcBef>
              <a:spcAft>
                <a:spcPts val="0"/>
              </a:spcAft>
              <a:buFont typeface="Arial" panose="020B0604020202020204" pitchFamily="34" charset="0"/>
              <a:buChar char="•"/>
            </a:pPr>
            <a:endParaRPr lang="en-GB" dirty="0"/>
          </a:p>
          <a:p>
            <a:pPr lvl="1" algn="just" rtl="0" fontAlgn="base">
              <a:spcBef>
                <a:spcPts val="0"/>
              </a:spcBef>
              <a:spcAft>
                <a:spcPts val="0"/>
              </a:spcAft>
              <a:buFont typeface="Arial" panose="020B0604020202020204" pitchFamily="34" charset="0"/>
              <a:buChar char="•"/>
            </a:pPr>
            <a:br>
              <a:rPr lang="en-GB" dirty="0"/>
            </a:br>
            <a:endParaRPr lang="en-GB" dirty="0"/>
          </a:p>
          <a:p>
            <a:pPr lvl="1" algn="just" rtl="0" fontAlgn="base">
              <a:spcBef>
                <a:spcPts val="0"/>
              </a:spcBef>
              <a:spcAft>
                <a:spcPts val="0"/>
              </a:spcAft>
              <a:buFont typeface="Arial" panose="020B0604020202020204" pitchFamily="34" charset="0"/>
              <a:buNone/>
            </a:pPr>
            <a:r>
              <a:rPr lang="en-GB" sz="900" b="0" i="0" u="sng" strike="noStrike" dirty="0">
                <a:solidFill>
                  <a:srgbClr val="205968"/>
                </a:solidFill>
                <a:effectLst/>
                <a:latin typeface="Calibri" panose="020F0502020204030204" pitchFamily="34" charset="0"/>
              </a:rPr>
              <a:t>5min: The Research Question is presented</a:t>
            </a:r>
            <a:r>
              <a:rPr lang="en-GB" sz="900" b="0" i="0" u="none" strike="noStrike" dirty="0">
                <a:solidFill>
                  <a:srgbClr val="205968"/>
                </a:solidFill>
                <a:effectLst/>
                <a:latin typeface="Calibri" panose="020F0502020204030204" pitchFamily="34" charset="0"/>
              </a:rPr>
              <a:t> to the whole group, as well as the context in/for which it was designed </a:t>
            </a:r>
            <a:r>
              <a:rPr lang="en-GB" sz="700" b="0" i="0" u="none" strike="noStrike" dirty="0">
                <a:solidFill>
                  <a:srgbClr val="205968"/>
                </a:solidFill>
                <a:effectLst/>
                <a:latin typeface="Calibri" panose="020F0502020204030204" pitchFamily="34" charset="0"/>
              </a:rPr>
              <a:t>(e.g. with a question such as “</a:t>
            </a:r>
            <a:r>
              <a:rPr lang="en-GB" sz="800" b="0" spc="-1" dirty="0">
                <a:solidFill>
                  <a:srgbClr val="223E92"/>
                </a:solidFill>
                <a:uFill>
                  <a:solidFill>
                    <a:srgbClr val="FFC906"/>
                  </a:solidFill>
                </a:uFill>
                <a:latin typeface="Montserrat Medium" panose="00000600000000000000" pitchFamily="2" charset="0"/>
              </a:rPr>
              <a:t>How do you imagine your European utopia in 20 years</a:t>
            </a:r>
            <a:r>
              <a:rPr lang="en-GB" sz="700" b="0" i="0" u="none" strike="noStrike" dirty="0">
                <a:solidFill>
                  <a:srgbClr val="205968"/>
                </a:solidFill>
                <a:effectLst/>
                <a:latin typeface="Calibri" panose="020F0502020204030204" pitchFamily="34" charset="0"/>
              </a:rPr>
              <a:t>?”, explaining the context of the “European Year of Youth”  involves explaining about</a:t>
            </a:r>
          </a:p>
          <a:p>
            <a:pPr lvl="2" algn="just" rtl="0" fontAlgn="base">
              <a:spcBef>
                <a:spcPts val="0"/>
              </a:spcBef>
              <a:spcAft>
                <a:spcPts val="0"/>
              </a:spcAft>
              <a:buFont typeface="Arial" panose="020B0604020202020204" pitchFamily="34" charset="0"/>
              <a:buNone/>
            </a:pPr>
            <a:endParaRPr lang="en-GB" sz="700" b="0" i="0" u="none" strike="noStrike" dirty="0">
              <a:solidFill>
                <a:srgbClr val="205968"/>
              </a:solidFill>
              <a:effectLst/>
              <a:latin typeface="Calibri" panose="020F0502020204030204" pitchFamily="34" charset="0"/>
            </a:endParaRPr>
          </a:p>
          <a:p>
            <a:pPr marL="1085850" lvl="2" indent="-171450" algn="just" rtl="0" fontAlgn="base">
              <a:spcBef>
                <a:spcPts val="0"/>
              </a:spcBef>
              <a:spcAft>
                <a:spcPts val="0"/>
              </a:spcAft>
              <a:buFontTx/>
              <a:buChar char="-"/>
            </a:pPr>
            <a:r>
              <a:rPr lang="en-GB" sz="700" b="0" i="0" u="none" strike="noStrike" dirty="0">
                <a:solidFill>
                  <a:srgbClr val="205968"/>
                </a:solidFill>
                <a:effectLst/>
                <a:latin typeface="Calibri" panose="020F0502020204030204" pitchFamily="34" charset="0"/>
              </a:rPr>
              <a:t>The YES Forum network and its missions, members: a network of social &amp; youth NGOs through Europe, diverse statuses, sizes and all but with all one common point, striving to “work for and WITH young disadvantaged people” through European cooperation</a:t>
            </a:r>
          </a:p>
          <a:p>
            <a:pPr marL="914400" lvl="2" indent="0" algn="just" rtl="0" fontAlgn="base">
              <a:spcBef>
                <a:spcPts val="0"/>
              </a:spcBef>
              <a:spcAft>
                <a:spcPts val="0"/>
              </a:spcAft>
              <a:buFontTx/>
              <a:buNone/>
            </a:pPr>
            <a:endParaRPr lang="en-GB" sz="700" b="0" i="0" u="none" strike="noStrike" dirty="0">
              <a:solidFill>
                <a:srgbClr val="205968"/>
              </a:solidFill>
              <a:effectLst/>
              <a:latin typeface="Calibri" panose="020F0502020204030204" pitchFamily="34" charset="0"/>
            </a:endParaRPr>
          </a:p>
          <a:p>
            <a:pPr marL="1085850" lvl="2" indent="-171450" algn="just" rtl="0" fontAlgn="base">
              <a:spcBef>
                <a:spcPts val="0"/>
              </a:spcBef>
              <a:spcAft>
                <a:spcPts val="0"/>
              </a:spcAft>
              <a:buFontTx/>
              <a:buChar char="-"/>
            </a:pPr>
            <a:r>
              <a:rPr lang="en-GB" sz="700" b="0" i="0" u="none" strike="noStrike" dirty="0">
                <a:solidFill>
                  <a:srgbClr val="205968"/>
                </a:solidFill>
                <a:effectLst/>
                <a:latin typeface="Calibri" panose="020F0502020204030204" pitchFamily="34" charset="0"/>
              </a:rPr>
              <a:t>The EU context it evolves in: YES acts like a bridge between members and their more local/regional/national focus and the EU institutions … and programmes! (e.g. getting funding for VOICE) Mostly active in non-formal education, hence Erasmus+ funding in majority, but not all (ESF due to social aim now). </a:t>
            </a:r>
          </a:p>
          <a:p>
            <a:pPr marL="1085850" lvl="2" indent="-171450" algn="just" rtl="0" fontAlgn="base">
              <a:spcBef>
                <a:spcPts val="0"/>
              </a:spcBef>
              <a:spcAft>
                <a:spcPts val="0"/>
              </a:spcAft>
              <a:buFontTx/>
              <a:buChar char="-"/>
            </a:pPr>
            <a:endParaRPr lang="en-GB" sz="700" b="0" i="0" u="none" strike="noStrike" dirty="0">
              <a:solidFill>
                <a:srgbClr val="205968"/>
              </a:solidFill>
              <a:effectLst/>
              <a:latin typeface="Calibri" panose="020F0502020204030204" pitchFamily="34" charset="0"/>
            </a:endParaRPr>
          </a:p>
          <a:p>
            <a:pPr marL="1085850" lvl="2" indent="-171450" algn="just" rtl="0" fontAlgn="base">
              <a:spcBef>
                <a:spcPts val="0"/>
              </a:spcBef>
              <a:spcAft>
                <a:spcPts val="0"/>
              </a:spcAft>
              <a:buFontTx/>
              <a:buChar char="-"/>
            </a:pPr>
            <a:r>
              <a:rPr lang="en-GB" sz="700" b="0" i="0" u="none" strike="noStrike" dirty="0">
                <a:solidFill>
                  <a:srgbClr val="205968"/>
                </a:solidFill>
                <a:effectLst/>
                <a:latin typeface="Calibri" panose="020F0502020204030204" pitchFamily="34" charset="0"/>
              </a:rPr>
              <a:t> What the “European Year of Youth” means concretely: the EU institutions have put the topic of “youth” high in the European agenda, inviting contributions from all stakeholders in shaping the future of EU youth policies, and using photovoice is a creative and unique way of contributing. </a:t>
            </a:r>
            <a:endParaRPr lang="en-GB" sz="900" b="0" i="0" u="none" strike="noStrike" dirty="0">
              <a:solidFill>
                <a:srgbClr val="205968"/>
              </a:solidFill>
              <a:effectLst/>
              <a:latin typeface="Calibri" panose="020F0502020204030204" pitchFamily="34" charset="0"/>
            </a:endParaRPr>
          </a:p>
          <a:p>
            <a:pPr lvl="1" algn="just" rtl="0" fontAlgn="base">
              <a:spcBef>
                <a:spcPts val="0"/>
              </a:spcBef>
              <a:spcAft>
                <a:spcPts val="0"/>
              </a:spcAft>
              <a:buFont typeface="Arial" panose="020B0604020202020204" pitchFamily="34" charset="0"/>
              <a:buChar char="•"/>
            </a:pPr>
            <a:endParaRPr lang="en-GB" b="0" dirty="0">
              <a:effectLst/>
            </a:endParaRPr>
          </a:p>
          <a:p>
            <a:pPr lvl="1" algn="just" rtl="0" fontAlgn="base">
              <a:spcBef>
                <a:spcPts val="0"/>
              </a:spcBef>
              <a:spcAft>
                <a:spcPts val="0"/>
              </a:spcAft>
              <a:buFont typeface="Arial" panose="020B0604020202020204" pitchFamily="34" charset="0"/>
              <a:buChar char="•"/>
            </a:pPr>
            <a:br>
              <a:rPr lang="en-GB" b="0" dirty="0">
                <a:effectLst/>
              </a:rPr>
            </a:br>
            <a:r>
              <a:rPr lang="en-GB" sz="900" b="0" i="0" u="sng" strike="noStrike" dirty="0">
                <a:solidFill>
                  <a:srgbClr val="205968"/>
                </a:solidFill>
                <a:effectLst/>
                <a:latin typeface="Calibri" panose="020F0502020204030204" pitchFamily="34" charset="0"/>
              </a:rPr>
              <a:t>15min: Each Working Group gets the same challenge, rephrasing the Research Question</a:t>
            </a:r>
            <a:r>
              <a:rPr lang="en-GB" sz="900" b="0" i="0" u="none" strike="noStrike" dirty="0">
                <a:solidFill>
                  <a:srgbClr val="205968"/>
                </a:solidFill>
                <a:effectLst/>
                <a:latin typeface="Calibri" panose="020F0502020204030204" pitchFamily="34" charset="0"/>
              </a:rPr>
              <a:t> in such a way that all words are replaced but the rephrased question keeps the same meaning. Some guiding questions attract their attention on:</a:t>
            </a:r>
          </a:p>
          <a:p>
            <a:pPr algn="just" rtl="0" fontAlgn="base">
              <a:spcBef>
                <a:spcPts val="0"/>
              </a:spcBef>
              <a:spcAft>
                <a:spcPts val="0"/>
              </a:spcAft>
              <a:buFont typeface="Arial" panose="020B0604020202020204" pitchFamily="34" charset="0"/>
              <a:buChar char="•"/>
            </a:pPr>
            <a:endParaRPr lang="en-GB" sz="900" b="0" i="0" u="none" strike="noStrike" dirty="0">
              <a:solidFill>
                <a:srgbClr val="205968"/>
              </a:solidFill>
              <a:effectLst/>
              <a:latin typeface="Calibri" panose="020F0502020204030204" pitchFamily="34"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English: Do you all understand each single English word? Can you translate it easily in your language? List any word whose translation is unclear otherwise.</a:t>
            </a: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alibri" panose="020F0502020204030204" pitchFamily="34"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Meanings &amp; Interpretations:  Are there any words with several interpretations? Which ones, which interpretations? List all of them!</a:t>
            </a: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alibri" panose="020F0502020204030204" pitchFamily="34"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Is the question constructed in such a way that it allows for interesting answers? is it too wide/too narrow? is it an open question?</a:t>
            </a: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alibri" panose="020F0502020204030204" pitchFamily="34"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Now, rephrase the original Research Question in such a way that only one interpretation, yours, is possible! (e.g. “Europe” can be defined as “countries in the European Union” or “the European continent”)</a:t>
            </a: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alibri" panose="020F0502020204030204" pitchFamily="34" charset="0"/>
            </a:endParaRP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alibri" panose="020F0502020204030204" pitchFamily="34" charset="0"/>
            </a:endParaRPr>
          </a:p>
          <a:p>
            <a:pPr algn="just" rtl="0">
              <a:spcBef>
                <a:spcPts val="0"/>
              </a:spcBef>
              <a:spcAft>
                <a:spcPts val="0"/>
              </a:spcAft>
            </a:pPr>
            <a:r>
              <a:rPr lang="en-GB" sz="1800" b="0" i="0" u="none" strike="noStrike" dirty="0">
                <a:solidFill>
                  <a:srgbClr val="205968"/>
                </a:solidFill>
                <a:effectLst/>
                <a:latin typeface="Calibri" panose="020F0502020204030204" pitchFamily="34" charset="0"/>
              </a:rPr>
              <a:t>The facilitator checks on each Working Group on a regular basis, and invites them to write their final “rephrased Research Question” on a flipchart shared with all groups where the original Research Question is already written. </a:t>
            </a:r>
          </a:p>
          <a:p>
            <a:pPr algn="just" rtl="0">
              <a:spcBef>
                <a:spcPts val="0"/>
              </a:spcBef>
              <a:spcAft>
                <a:spcPts val="0"/>
              </a:spcAft>
            </a:pPr>
            <a:endParaRPr lang="en-GB" sz="1800" b="0" i="0" u="none" strike="noStrike" dirty="0">
              <a:solidFill>
                <a:srgbClr val="205968"/>
              </a:solidFill>
              <a:effectLst/>
              <a:latin typeface="Calibri" panose="020F0502020204030204" pitchFamily="34" charset="0"/>
            </a:endParaRPr>
          </a:p>
          <a:p>
            <a:pPr algn="just" rtl="0">
              <a:spcBef>
                <a:spcPts val="0"/>
              </a:spcBef>
              <a:spcAft>
                <a:spcPts val="0"/>
              </a:spcAft>
            </a:pPr>
            <a:r>
              <a:rPr lang="en-GB" sz="1800" b="0" i="0" u="none" strike="noStrike" dirty="0">
                <a:solidFill>
                  <a:srgbClr val="205968"/>
                </a:solidFill>
                <a:effectLst/>
                <a:latin typeface="Calibri" panose="020F0502020204030204" pitchFamily="34" charset="0"/>
              </a:rPr>
              <a:t>No “plenary debriefing” though: each Working Group now has a common understanding and can make progress on that basis, no need to have the full room agreeing on one single question. </a:t>
            </a:r>
            <a:endParaRPr lang="en-GB" b="0" dirty="0">
              <a:effectLst/>
            </a:endParaRPr>
          </a:p>
          <a:p>
            <a:br>
              <a:rPr lang="en-GB" dirty="0"/>
            </a:br>
            <a:br>
              <a:rPr lang="en-GB" dirty="0"/>
            </a:b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1</a:t>
            </a:fld>
            <a:endParaRPr lang="en-GB" sz="1200" b="0" strike="noStrike" spc="-1">
              <a:latin typeface="Arial"/>
            </a:endParaRPr>
          </a:p>
        </p:txBody>
      </p:sp>
    </p:spTree>
    <p:extLst>
      <p:ext uri="{BB962C8B-B14F-4D97-AF65-F5344CB8AC3E}">
        <p14:creationId xmlns:p14="http://schemas.microsoft.com/office/powerpoint/2010/main" val="3663679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algn="just" rtl="0">
              <a:spcBef>
                <a:spcPts val="0"/>
              </a:spcBef>
              <a:spcAft>
                <a:spcPts val="0"/>
              </a:spcAft>
            </a:pPr>
            <a:r>
              <a:rPr lang="en-GB" sz="900" b="0" i="0" u="none" strike="noStrike" dirty="0">
                <a:solidFill>
                  <a:srgbClr val="205968"/>
                </a:solidFill>
                <a:effectLst/>
                <a:latin typeface="Calibri" panose="020F0502020204030204" pitchFamily="34" charset="0"/>
              </a:rPr>
              <a:t>For the remaining hour, each Working Group will focus on coming up with individual draft answers to the Research Question, imagining ways to convey/represent these answers visually, and planning their field trip accordingly (e.g. researching relevant places to take their planned photos etc). </a:t>
            </a:r>
            <a:r>
              <a:rPr lang="en-GB" sz="900" b="0" i="0" u="sng" dirty="0">
                <a:solidFill>
                  <a:srgbClr val="205968"/>
                </a:solidFill>
                <a:effectLst/>
                <a:latin typeface="Calibri" panose="020F0502020204030204" pitchFamily="34" charset="0"/>
              </a:rPr>
              <a:t>Stress here that these are first answers and associations - more aspects and answers will probably come to them over the next few hours and are actively encouraged. So while plans are made here, be sure to stay flexible!</a:t>
            </a:r>
            <a:endParaRPr lang="en-GB" b="0" dirty="0">
              <a:effectLst/>
            </a:endParaRPr>
          </a:p>
          <a:p>
            <a:pPr algn="just" rtl="0">
              <a:spcBef>
                <a:spcPts val="0"/>
              </a:spcBef>
              <a:spcAft>
                <a:spcPts val="0"/>
              </a:spcAft>
            </a:pPr>
            <a:br>
              <a:rPr lang="en-GB" b="0" dirty="0">
                <a:effectLst/>
              </a:rPr>
            </a:br>
            <a:r>
              <a:rPr lang="en-GB" sz="900" b="0" i="0" u="none" strike="noStrike" dirty="0">
                <a:solidFill>
                  <a:srgbClr val="205968"/>
                </a:solidFill>
                <a:effectLst/>
                <a:latin typeface="Calibri" panose="020F0502020204030204" pitchFamily="34" charset="0"/>
              </a:rPr>
              <a:t>The facilitator should first explain that (1) during the following steps, the timing is more a suggestion than a requirement and each group can navigate them at their own pace, (2) participants alone of in groups are encouraged to use the Internet to research anything that can help them (e.g. translating their thoughts in English, checking a map of the neighbourhood to plan pictures etc), (3) participants should keep notes on their answers and ideas for pictures for the later field trip, (4) there are no right or wrong answers! </a:t>
            </a:r>
          </a:p>
          <a:p>
            <a:pPr algn="just" rtl="0">
              <a:spcBef>
                <a:spcPts val="0"/>
              </a:spcBef>
              <a:spcAft>
                <a:spcPts val="0"/>
              </a:spcAft>
            </a:pPr>
            <a:endParaRPr lang="en-GB" b="0" dirty="0">
              <a:effectLst/>
            </a:endParaRPr>
          </a:p>
          <a:p>
            <a:pPr lvl="1" algn="just" rtl="0" fontAlgn="base">
              <a:spcBef>
                <a:spcPts val="0"/>
              </a:spcBef>
              <a:spcAft>
                <a:spcPts val="0"/>
              </a:spcAft>
              <a:buFont typeface="Arial" panose="020B0604020202020204" pitchFamily="34" charset="0"/>
              <a:buChar char="•"/>
            </a:pPr>
            <a:br>
              <a:rPr lang="en-GB" b="0" dirty="0">
                <a:effectLst/>
              </a:rPr>
            </a:br>
            <a:br>
              <a:rPr lang="en-GB" b="0" dirty="0">
                <a:effectLst/>
              </a:rPr>
            </a:br>
            <a:r>
              <a:rPr lang="en-GB" sz="900" b="0" i="0" u="sng" strike="noStrike" dirty="0">
                <a:solidFill>
                  <a:srgbClr val="205968"/>
                </a:solidFill>
                <a:effectLst/>
                <a:latin typeface="Calibri" panose="020F0502020204030204" pitchFamily="34" charset="0"/>
              </a:rPr>
              <a:t>15min, Individual reflections &amp; Critical thinking</a:t>
            </a:r>
            <a:r>
              <a:rPr lang="en-GB" sz="900" b="0" i="0" u="none" strike="noStrike" dirty="0">
                <a:solidFill>
                  <a:srgbClr val="205968"/>
                </a:solidFill>
                <a:effectLst/>
                <a:latin typeface="Calibri" panose="020F0502020204030204" pitchFamily="34" charset="0"/>
              </a:rPr>
              <a:t>: At first, participants do not discuss with their group yet, but reflect on their own personal answers to the Research Question. They are asked to come up with at least 3 different answers, knowing that they will present these to the other participants within their group (i.e. meaning they should keep notes, doodle if necessary etc). </a:t>
            </a:r>
          </a:p>
          <a:p>
            <a:pPr lvl="1" algn="just" rtl="0" fontAlgn="base">
              <a:spcBef>
                <a:spcPts val="0"/>
              </a:spcBef>
              <a:spcAft>
                <a:spcPts val="0"/>
              </a:spcAft>
              <a:buFont typeface="Arial" panose="020B0604020202020204" pitchFamily="34" charset="0"/>
              <a:buChar char="•"/>
            </a:pPr>
            <a:endParaRPr lang="en-GB" b="0" dirty="0">
              <a:effectLst/>
            </a:endParaRPr>
          </a:p>
          <a:p>
            <a:pPr lvl="1" algn="just" rtl="0" fontAlgn="base">
              <a:spcBef>
                <a:spcPts val="0"/>
              </a:spcBef>
              <a:spcAft>
                <a:spcPts val="0"/>
              </a:spcAft>
              <a:buFont typeface="Arial" panose="020B0604020202020204" pitchFamily="34" charset="0"/>
              <a:buChar char="•"/>
            </a:pPr>
            <a:br>
              <a:rPr lang="en-GB" b="0" dirty="0">
                <a:effectLst/>
              </a:rPr>
            </a:br>
            <a:endParaRPr lang="en-GB" b="0" dirty="0">
              <a:effectLst/>
            </a:endParaRPr>
          </a:p>
          <a:p>
            <a:pPr lvl="1" algn="just" rtl="0" fontAlgn="base">
              <a:spcBef>
                <a:spcPts val="0"/>
              </a:spcBef>
              <a:spcAft>
                <a:spcPts val="0"/>
              </a:spcAft>
              <a:buFont typeface="Arial" panose="020B0604020202020204" pitchFamily="34" charset="0"/>
              <a:buNone/>
            </a:pPr>
            <a:r>
              <a:rPr lang="en-GB" sz="900" b="0" i="0" u="sng" strike="noStrike" dirty="0">
                <a:solidFill>
                  <a:srgbClr val="205968"/>
                </a:solidFill>
                <a:effectLst/>
                <a:latin typeface="Calibri" panose="020F0502020204030204" pitchFamily="34" charset="0"/>
              </a:rPr>
              <a:t>20min, Group exchanges</a:t>
            </a:r>
            <a:r>
              <a:rPr lang="en-GB" sz="900" b="0" i="0" u="none" strike="noStrike" dirty="0">
                <a:solidFill>
                  <a:srgbClr val="205968"/>
                </a:solidFill>
                <a:effectLst/>
                <a:latin typeface="Calibri" panose="020F0502020204030204" pitchFamily="34" charset="0"/>
              </a:rPr>
              <a:t>: Participants in each Working group now share their own answers, each has a few minutes to explain about them and the other participants are invited to “probe”, to ask questions which can help the presenter to detail or reflect further on their answers. </a:t>
            </a:r>
          </a:p>
          <a:p>
            <a:pPr lvl="1" algn="just" rtl="0" fontAlgn="base">
              <a:spcBef>
                <a:spcPts val="0"/>
              </a:spcBef>
              <a:spcAft>
                <a:spcPts val="0"/>
              </a:spcAft>
              <a:buFont typeface="Arial" panose="020B0604020202020204" pitchFamily="34" charset="0"/>
              <a:buNone/>
            </a:pPr>
            <a:endParaRPr lang="en-GB" sz="900" b="0" i="0" u="none" strike="noStrike" dirty="0">
              <a:solidFill>
                <a:srgbClr val="205968"/>
              </a:solidFill>
              <a:effectLst/>
              <a:latin typeface="Calibri" panose="020F0502020204030204" pitchFamily="34" charset="0"/>
            </a:endParaRPr>
          </a:p>
          <a:p>
            <a:pPr lvl="1" algn="just" rtl="0" fontAlgn="base">
              <a:spcBef>
                <a:spcPts val="0"/>
              </a:spcBef>
              <a:spcAft>
                <a:spcPts val="0"/>
              </a:spcAft>
              <a:buFont typeface="Arial" panose="020B0604020202020204" pitchFamily="34" charset="0"/>
              <a:buChar char="•"/>
            </a:pPr>
            <a:br>
              <a:rPr lang="en-GB" b="0" dirty="0">
                <a:effectLst/>
              </a:rPr>
            </a:br>
            <a:endParaRPr lang="en-GB" b="0" dirty="0">
              <a:effectLst/>
            </a:endParaRPr>
          </a:p>
          <a:p>
            <a:pPr lvl="1" algn="just" rtl="0" fontAlgn="base">
              <a:spcBef>
                <a:spcPts val="0"/>
              </a:spcBef>
              <a:spcAft>
                <a:spcPts val="0"/>
              </a:spcAft>
              <a:buFont typeface="Arial" panose="020B0604020202020204" pitchFamily="34" charset="0"/>
              <a:buNone/>
            </a:pPr>
            <a:r>
              <a:rPr lang="en-GB" sz="900" b="0" i="0" u="sng" strike="noStrike" dirty="0">
                <a:solidFill>
                  <a:srgbClr val="205968"/>
                </a:solidFill>
                <a:effectLst/>
                <a:latin typeface="Calibri" panose="020F0502020204030204" pitchFamily="34" charset="0"/>
              </a:rPr>
              <a:t>20min, Group Visual Brainstorming</a:t>
            </a:r>
            <a:r>
              <a:rPr lang="en-GB" sz="900" b="0" i="0" u="none" strike="noStrike" dirty="0">
                <a:solidFill>
                  <a:srgbClr val="205968"/>
                </a:solidFill>
                <a:effectLst/>
                <a:latin typeface="Calibri" panose="020F0502020204030204" pitchFamily="34" charset="0"/>
              </a:rPr>
              <a:t>: Participants think together of ways to convey their personal answers through photographs.</a:t>
            </a:r>
          </a:p>
          <a:p>
            <a:pPr lvl="1" algn="just" rtl="0" fontAlgn="base">
              <a:spcBef>
                <a:spcPts val="0"/>
              </a:spcBef>
              <a:spcAft>
                <a:spcPts val="0"/>
              </a:spcAft>
              <a:buFont typeface="Arial" panose="020B0604020202020204" pitchFamily="34" charset="0"/>
              <a:buNone/>
            </a:pPr>
            <a:endParaRPr lang="en-GB" sz="900" b="0" i="0" u="none" strike="noStrike" dirty="0">
              <a:solidFill>
                <a:srgbClr val="205968"/>
              </a:solidFill>
              <a:effectLst/>
              <a:latin typeface="Calibri" panose="020F0502020204030204" pitchFamily="34"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Each participant must think of personal pictures for now, but all participants can help each other come up with ideas and concrete plans.</a:t>
            </a: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ourier New" panose="02070309020205020404" pitchFamily="49"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Meanwhile, the concluding slide of the previous day’s  “Art &amp; Technics” session is projected.</a:t>
            </a: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ourier New" panose="02070309020205020404" pitchFamily="49"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Reflections should lead to a basic “Field Trip plan” listing: what pictures to take (scenes to arrange, settings/building/landscapes to find etc), where and when to take them (near the venue, in the city, during the dedicated part of the afternoon or at night …), what details to pay attention to (e.g. colours, number of people, patterns, angles, lighting …).</a:t>
            </a:r>
            <a:endParaRPr lang="en-GB" sz="900" b="0" i="0" u="none" strike="noStrike" dirty="0">
              <a:solidFill>
                <a:srgbClr val="205968"/>
              </a:solidFill>
              <a:effectLst/>
              <a:latin typeface="Courier New" panose="02070309020205020404" pitchFamily="49" charset="0"/>
            </a:endParaRPr>
          </a:p>
          <a:p>
            <a:pPr algn="just" rtl="0">
              <a:spcBef>
                <a:spcPts val="0"/>
              </a:spcBef>
              <a:spcAft>
                <a:spcPts val="0"/>
              </a:spcAft>
            </a:pPr>
            <a:br>
              <a:rPr lang="en-GB" b="0" dirty="0">
                <a:effectLst/>
              </a:rPr>
            </a:br>
            <a:r>
              <a:rPr lang="en-GB" sz="900" b="0" i="0" u="none" strike="noStrike" dirty="0">
                <a:solidFill>
                  <a:srgbClr val="205968"/>
                </a:solidFill>
                <a:effectLst/>
                <a:latin typeface="Calibri" panose="020F0502020204030204" pitchFamily="34" charset="0"/>
              </a:rPr>
              <a:t>At the end of the session, each group should have ideas for pictures to take in the afternoon during the fieldwork, providing mostly individual/personal answers for now though. They are encouraged to keep the notes they have taken with them from then on to write down any new idea popping up before the fieldwork, or have a plan for the field trip itself. </a:t>
            </a:r>
            <a:endParaRPr lang="en-GB" b="0" dirty="0">
              <a:effectLst/>
            </a:endParaRPr>
          </a:p>
          <a:p>
            <a:br>
              <a:rPr lang="en-GB" dirty="0"/>
            </a:b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2</a:t>
            </a:fld>
            <a:endParaRPr lang="en-GB" sz="1200" b="0" strike="noStrike" spc="-1">
              <a:latin typeface="Arial"/>
            </a:endParaRPr>
          </a:p>
        </p:txBody>
      </p:sp>
    </p:spTree>
    <p:extLst>
      <p:ext uri="{BB962C8B-B14F-4D97-AF65-F5344CB8AC3E}">
        <p14:creationId xmlns:p14="http://schemas.microsoft.com/office/powerpoint/2010/main" val="4017790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algn="just" rtl="0">
              <a:spcBef>
                <a:spcPts val="0"/>
              </a:spcBef>
              <a:spcAft>
                <a:spcPts val="0"/>
              </a:spcAft>
            </a:pPr>
            <a:r>
              <a:rPr lang="en-GB" sz="900" b="0" i="0" u="none" strike="noStrike" dirty="0">
                <a:solidFill>
                  <a:srgbClr val="205968"/>
                </a:solidFill>
                <a:effectLst/>
                <a:latin typeface="Calibri" panose="020F0502020204030204" pitchFamily="34" charset="0"/>
              </a:rPr>
              <a:t>For the remaining hour, each Working Group will focus on coming up with individual draft answers to the Research Question, imagining ways to convey/represent these answers visually, and planning their field trip accordingly (e.g. researching relevant places to take their planned photos etc). </a:t>
            </a:r>
            <a:r>
              <a:rPr lang="en-GB" sz="900" b="0" i="0" u="sng" dirty="0">
                <a:solidFill>
                  <a:srgbClr val="205968"/>
                </a:solidFill>
                <a:effectLst/>
                <a:latin typeface="Calibri" panose="020F0502020204030204" pitchFamily="34" charset="0"/>
              </a:rPr>
              <a:t>Stress here that these are first answers and associations - more aspects and answers will probably come to them over the next few hours and are actively encouraged. So while plans are made here, be sure to stay flexible!</a:t>
            </a:r>
            <a:endParaRPr lang="en-GB" b="0" dirty="0">
              <a:effectLst/>
            </a:endParaRPr>
          </a:p>
          <a:p>
            <a:pPr algn="just" rtl="0">
              <a:spcBef>
                <a:spcPts val="0"/>
              </a:spcBef>
              <a:spcAft>
                <a:spcPts val="0"/>
              </a:spcAft>
            </a:pPr>
            <a:br>
              <a:rPr lang="en-GB" b="0" dirty="0">
                <a:effectLst/>
              </a:rPr>
            </a:br>
            <a:r>
              <a:rPr lang="en-GB" sz="900" b="0" i="0" u="none" strike="noStrike" dirty="0">
                <a:solidFill>
                  <a:srgbClr val="205968"/>
                </a:solidFill>
                <a:effectLst/>
                <a:latin typeface="Calibri" panose="020F0502020204030204" pitchFamily="34" charset="0"/>
              </a:rPr>
              <a:t>The facilitator should first explain that (1) during the following steps, the timing is more a suggestion than a requirement and each group can navigate them at their own pace, (2) participants alone of in groups are encouraged to use the Internet to research anything that can help them (e.g. translating their thoughts in English, checking a map of the neighbourhood to plan pictures etc), (3) participants should keep notes on their answers and ideas for pictures for the later field trip, (4) there are no right or wrong answers! </a:t>
            </a:r>
          </a:p>
          <a:p>
            <a:pPr algn="just" rtl="0">
              <a:spcBef>
                <a:spcPts val="0"/>
              </a:spcBef>
              <a:spcAft>
                <a:spcPts val="0"/>
              </a:spcAft>
            </a:pPr>
            <a:endParaRPr lang="en-GB" b="0" dirty="0">
              <a:effectLst/>
            </a:endParaRPr>
          </a:p>
          <a:p>
            <a:pPr lvl="1" algn="just" rtl="0" fontAlgn="base">
              <a:spcBef>
                <a:spcPts val="0"/>
              </a:spcBef>
              <a:spcAft>
                <a:spcPts val="0"/>
              </a:spcAft>
              <a:buFont typeface="Arial" panose="020B0604020202020204" pitchFamily="34" charset="0"/>
              <a:buChar char="•"/>
            </a:pPr>
            <a:br>
              <a:rPr lang="en-GB" b="0" dirty="0">
                <a:effectLst/>
              </a:rPr>
            </a:br>
            <a:br>
              <a:rPr lang="en-GB" b="0" dirty="0">
                <a:effectLst/>
              </a:rPr>
            </a:br>
            <a:r>
              <a:rPr lang="en-GB" sz="900" b="0" i="0" u="sng" strike="noStrike" dirty="0">
                <a:solidFill>
                  <a:srgbClr val="205968"/>
                </a:solidFill>
                <a:effectLst/>
                <a:latin typeface="Calibri" panose="020F0502020204030204" pitchFamily="34" charset="0"/>
              </a:rPr>
              <a:t>15min, Individual reflections &amp; Critical thinking</a:t>
            </a:r>
            <a:r>
              <a:rPr lang="en-GB" sz="900" b="0" i="0" u="none" strike="noStrike" dirty="0">
                <a:solidFill>
                  <a:srgbClr val="205968"/>
                </a:solidFill>
                <a:effectLst/>
                <a:latin typeface="Calibri" panose="020F0502020204030204" pitchFamily="34" charset="0"/>
              </a:rPr>
              <a:t>: At first, participants do not discuss with their group yet, but reflect on their own personal answers to the Research Question. They are asked to come up with at least 3 different answers, knowing that they will present these to the other participants within their group (i.e. meaning they should keep notes, doodle if necessary etc). </a:t>
            </a:r>
          </a:p>
          <a:p>
            <a:pPr lvl="1" algn="just" rtl="0" fontAlgn="base">
              <a:spcBef>
                <a:spcPts val="0"/>
              </a:spcBef>
              <a:spcAft>
                <a:spcPts val="0"/>
              </a:spcAft>
              <a:buFont typeface="Arial" panose="020B0604020202020204" pitchFamily="34" charset="0"/>
              <a:buChar char="•"/>
            </a:pPr>
            <a:endParaRPr lang="en-GB" b="0" dirty="0">
              <a:effectLst/>
            </a:endParaRPr>
          </a:p>
          <a:p>
            <a:pPr lvl="1" algn="just" rtl="0" fontAlgn="base">
              <a:spcBef>
                <a:spcPts val="0"/>
              </a:spcBef>
              <a:spcAft>
                <a:spcPts val="0"/>
              </a:spcAft>
              <a:buFont typeface="Arial" panose="020B0604020202020204" pitchFamily="34" charset="0"/>
              <a:buChar char="•"/>
            </a:pPr>
            <a:br>
              <a:rPr lang="en-GB" b="0" dirty="0">
                <a:effectLst/>
              </a:rPr>
            </a:br>
            <a:endParaRPr lang="en-GB" b="0" dirty="0">
              <a:effectLst/>
            </a:endParaRPr>
          </a:p>
          <a:p>
            <a:pPr lvl="1" algn="just" rtl="0" fontAlgn="base">
              <a:spcBef>
                <a:spcPts val="0"/>
              </a:spcBef>
              <a:spcAft>
                <a:spcPts val="0"/>
              </a:spcAft>
              <a:buFont typeface="Arial" panose="020B0604020202020204" pitchFamily="34" charset="0"/>
              <a:buNone/>
            </a:pPr>
            <a:r>
              <a:rPr lang="en-GB" sz="900" b="0" i="0" u="sng" strike="noStrike" dirty="0">
                <a:solidFill>
                  <a:srgbClr val="205968"/>
                </a:solidFill>
                <a:effectLst/>
                <a:latin typeface="Calibri" panose="020F0502020204030204" pitchFamily="34" charset="0"/>
              </a:rPr>
              <a:t>20min, Group exchanges</a:t>
            </a:r>
            <a:r>
              <a:rPr lang="en-GB" sz="900" b="0" i="0" u="none" strike="noStrike" dirty="0">
                <a:solidFill>
                  <a:srgbClr val="205968"/>
                </a:solidFill>
                <a:effectLst/>
                <a:latin typeface="Calibri" panose="020F0502020204030204" pitchFamily="34" charset="0"/>
              </a:rPr>
              <a:t>: Participants in each Working group now share their own answers, each has a few minutes to explain about them and the other participants are invited to “probe”, to ask questions which can help the presenter to detail or reflect further on their answers. </a:t>
            </a:r>
          </a:p>
          <a:p>
            <a:pPr lvl="1" algn="just" rtl="0" fontAlgn="base">
              <a:spcBef>
                <a:spcPts val="0"/>
              </a:spcBef>
              <a:spcAft>
                <a:spcPts val="0"/>
              </a:spcAft>
              <a:buFont typeface="Arial" panose="020B0604020202020204" pitchFamily="34" charset="0"/>
              <a:buNone/>
            </a:pPr>
            <a:endParaRPr lang="en-GB" sz="900" b="0" i="0" u="none" strike="noStrike" dirty="0">
              <a:solidFill>
                <a:srgbClr val="205968"/>
              </a:solidFill>
              <a:effectLst/>
              <a:latin typeface="Calibri" panose="020F0502020204030204" pitchFamily="34" charset="0"/>
            </a:endParaRPr>
          </a:p>
          <a:p>
            <a:pPr lvl="1" algn="just" rtl="0" fontAlgn="base">
              <a:spcBef>
                <a:spcPts val="0"/>
              </a:spcBef>
              <a:spcAft>
                <a:spcPts val="0"/>
              </a:spcAft>
              <a:buFont typeface="Arial" panose="020B0604020202020204" pitchFamily="34" charset="0"/>
              <a:buChar char="•"/>
            </a:pPr>
            <a:br>
              <a:rPr lang="en-GB" b="0" dirty="0">
                <a:effectLst/>
              </a:rPr>
            </a:br>
            <a:endParaRPr lang="en-GB" b="0" dirty="0">
              <a:effectLst/>
            </a:endParaRPr>
          </a:p>
          <a:p>
            <a:pPr lvl="1" algn="just" rtl="0" fontAlgn="base">
              <a:spcBef>
                <a:spcPts val="0"/>
              </a:spcBef>
              <a:spcAft>
                <a:spcPts val="0"/>
              </a:spcAft>
              <a:buFont typeface="Arial" panose="020B0604020202020204" pitchFamily="34" charset="0"/>
              <a:buNone/>
            </a:pPr>
            <a:r>
              <a:rPr lang="en-GB" sz="900" b="0" i="0" u="sng" strike="noStrike" dirty="0">
                <a:solidFill>
                  <a:srgbClr val="205968"/>
                </a:solidFill>
                <a:effectLst/>
                <a:latin typeface="Calibri" panose="020F0502020204030204" pitchFamily="34" charset="0"/>
              </a:rPr>
              <a:t>20min, Group Visual Brainstorming</a:t>
            </a:r>
            <a:r>
              <a:rPr lang="en-GB" sz="900" b="0" i="0" u="none" strike="noStrike" dirty="0">
                <a:solidFill>
                  <a:srgbClr val="205968"/>
                </a:solidFill>
                <a:effectLst/>
                <a:latin typeface="Calibri" panose="020F0502020204030204" pitchFamily="34" charset="0"/>
              </a:rPr>
              <a:t>: Participants think together of ways to convey their personal answers through photographs.</a:t>
            </a:r>
          </a:p>
          <a:p>
            <a:pPr lvl="1" algn="just" rtl="0" fontAlgn="base">
              <a:spcBef>
                <a:spcPts val="0"/>
              </a:spcBef>
              <a:spcAft>
                <a:spcPts val="0"/>
              </a:spcAft>
              <a:buFont typeface="Arial" panose="020B0604020202020204" pitchFamily="34" charset="0"/>
              <a:buNone/>
            </a:pPr>
            <a:endParaRPr lang="en-GB" sz="900" b="0" i="0" u="none" strike="noStrike" dirty="0">
              <a:solidFill>
                <a:srgbClr val="205968"/>
              </a:solidFill>
              <a:effectLst/>
              <a:latin typeface="Calibri" panose="020F0502020204030204" pitchFamily="34"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Each participant must think of personal pictures for now, but all participants can help each other come up with ideas and concrete plans.</a:t>
            </a: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ourier New" panose="02070309020205020404" pitchFamily="49" charset="0"/>
            </a:endParaRPr>
          </a:p>
          <a:p>
            <a:pPr marL="742950" lvl="1" indent="-285750" algn="just" rtl="0" fontAlgn="base">
              <a:spcBef>
                <a:spcPts val="1000"/>
              </a:spcBef>
              <a:spcAft>
                <a:spcPts val="0"/>
              </a:spcAft>
              <a:buFont typeface="Arial" panose="020B0604020202020204" pitchFamily="34" charset="0"/>
              <a:buChar char="•"/>
            </a:pPr>
            <a:r>
              <a:rPr lang="en-GB" sz="900" b="1" i="0" u="none" strike="noStrike" dirty="0">
                <a:solidFill>
                  <a:srgbClr val="205968"/>
                </a:solidFill>
                <a:effectLst/>
                <a:latin typeface="Calibri" panose="020F0502020204030204" pitchFamily="34" charset="0"/>
              </a:rPr>
              <a:t>Meanwhile, the “Fieldwork Checklist” should be distributed </a:t>
            </a:r>
            <a:r>
              <a:rPr lang="en-GB" sz="900" b="0" i="0" u="none" strike="noStrike" dirty="0">
                <a:solidFill>
                  <a:srgbClr val="205968"/>
                </a:solidFill>
                <a:effectLst/>
                <a:latin typeface="Calibri" panose="020F0502020204030204" pitchFamily="34" charset="0"/>
              </a:rPr>
              <a:t>already (i.e. reminding about photo-tips etc)</a:t>
            </a:r>
          </a:p>
          <a:p>
            <a:pPr marL="742950" lvl="1" indent="-285750" algn="just" rtl="0" fontAlgn="base">
              <a:spcBef>
                <a:spcPts val="1000"/>
              </a:spcBef>
              <a:spcAft>
                <a:spcPts val="0"/>
              </a:spcAft>
              <a:buFont typeface="Arial" panose="020B0604020202020204" pitchFamily="34" charset="0"/>
              <a:buChar char="•"/>
            </a:pPr>
            <a:endParaRPr lang="en-GB" sz="900" b="0" i="0" u="none" strike="noStrike" dirty="0">
              <a:solidFill>
                <a:srgbClr val="205968"/>
              </a:solidFill>
              <a:effectLst/>
              <a:latin typeface="Courier New" panose="02070309020205020404" pitchFamily="49" charset="0"/>
            </a:endParaRPr>
          </a:p>
          <a:p>
            <a:pPr marL="742950" lvl="1" indent="-285750" algn="just" rtl="0" fontAlgn="base">
              <a:spcBef>
                <a:spcPts val="1000"/>
              </a:spcBef>
              <a:spcAft>
                <a:spcPts val="0"/>
              </a:spcAft>
              <a:buFont typeface="Arial" panose="020B0604020202020204" pitchFamily="34" charset="0"/>
              <a:buChar char="•"/>
            </a:pPr>
            <a:r>
              <a:rPr lang="en-GB" sz="900" b="0" i="0" u="none" strike="noStrike" dirty="0">
                <a:solidFill>
                  <a:srgbClr val="205968"/>
                </a:solidFill>
                <a:effectLst/>
                <a:latin typeface="Calibri" panose="020F0502020204030204" pitchFamily="34" charset="0"/>
              </a:rPr>
              <a:t>Reflections should lead to a basic “Field Trip plan” listing: what pictures to take (scenes to arrange, settings/building/landscapes to find etc), where and when to take them (near the venue, in the city, during the dedicated part of the afternoon or at night …), what details to pay attention to (e.g. colours, number of people, patterns, angles, lighting …).</a:t>
            </a:r>
            <a:endParaRPr lang="en-GB" sz="900" b="0" i="0" u="none" strike="noStrike" dirty="0">
              <a:solidFill>
                <a:srgbClr val="205968"/>
              </a:solidFill>
              <a:effectLst/>
              <a:latin typeface="Courier New" panose="02070309020205020404" pitchFamily="49" charset="0"/>
            </a:endParaRPr>
          </a:p>
          <a:p>
            <a:pPr algn="just" rtl="0">
              <a:spcBef>
                <a:spcPts val="0"/>
              </a:spcBef>
              <a:spcAft>
                <a:spcPts val="0"/>
              </a:spcAft>
            </a:pPr>
            <a:br>
              <a:rPr lang="en-GB" b="0" dirty="0">
                <a:effectLst/>
              </a:rPr>
            </a:br>
            <a:r>
              <a:rPr lang="en-GB" sz="900" b="0" i="0" u="none" strike="noStrike" dirty="0">
                <a:solidFill>
                  <a:srgbClr val="205968"/>
                </a:solidFill>
                <a:effectLst/>
                <a:latin typeface="Calibri" panose="020F0502020204030204" pitchFamily="34" charset="0"/>
              </a:rPr>
              <a:t>At the end of the session, each group should have ideas for pictures to take in the afternoon during the fieldwork, providing mostly individual/personal answers for now though. They are encouraged to keep the notes they have taken with them from then on to write down any new idea popping up before the fieldwork, or have a plan for the field trip itself. </a:t>
            </a:r>
            <a:endParaRPr lang="en-GB" b="0" dirty="0">
              <a:effectLst/>
            </a:endParaRPr>
          </a:p>
          <a:p>
            <a:br>
              <a:rPr lang="en-GB" dirty="0"/>
            </a:b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3</a:t>
            </a:fld>
            <a:endParaRPr lang="en-GB" sz="1200" b="0" strike="noStrike" spc="-1">
              <a:latin typeface="Arial"/>
            </a:endParaRPr>
          </a:p>
        </p:txBody>
      </p:sp>
    </p:spTree>
    <p:extLst>
      <p:ext uri="{BB962C8B-B14F-4D97-AF65-F5344CB8AC3E}">
        <p14:creationId xmlns:p14="http://schemas.microsoft.com/office/powerpoint/2010/main" val="2093678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68"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n-GB" sz="3200" b="0" strike="noStrike" spc="-1">
              <a:latin typeface="Arial"/>
            </a:endParaRPr>
          </a:p>
        </p:txBody>
      </p:sp>
      <p:sp>
        <p:nvSpPr>
          <p:cNvPr id="69"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71"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GB" sz="3200" b="0" strike="noStrike" spc="-1">
              <a:latin typeface="Arial"/>
            </a:endParaRPr>
          </a:p>
        </p:txBody>
      </p:sp>
      <p:sp>
        <p:nvSpPr>
          <p:cNvPr id="72"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GB" sz="3200" b="0" strike="noStrike" spc="-1">
              <a:latin typeface="Arial"/>
            </a:endParaRPr>
          </a:p>
        </p:txBody>
      </p:sp>
      <p:sp>
        <p:nvSpPr>
          <p:cNvPr id="73"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GB" sz="3200" b="0" strike="noStrike" spc="-1">
              <a:latin typeface="Arial"/>
            </a:endParaRPr>
          </a:p>
        </p:txBody>
      </p:sp>
      <p:sp>
        <p:nvSpPr>
          <p:cNvPr id="74"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76"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n-GB" sz="3200" b="0" strike="noStrike" spc="-1">
              <a:latin typeface="Arial"/>
            </a:endParaRPr>
          </a:p>
        </p:txBody>
      </p:sp>
      <p:sp>
        <p:nvSpPr>
          <p:cNvPr id="77"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n-GB" sz="3200" b="0" strike="noStrike" spc="-1">
              <a:latin typeface="Arial"/>
            </a:endParaRPr>
          </a:p>
        </p:txBody>
      </p:sp>
      <p:sp>
        <p:nvSpPr>
          <p:cNvPr id="78"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n-GB" sz="3200" b="0" strike="noStrike" spc="-1">
              <a:latin typeface="Arial"/>
            </a:endParaRPr>
          </a:p>
        </p:txBody>
      </p:sp>
      <p:sp>
        <p:nvSpPr>
          <p:cNvPr id="79"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n-GB" sz="3200" b="0" strike="noStrike" spc="-1">
              <a:latin typeface="Arial"/>
            </a:endParaRPr>
          </a:p>
        </p:txBody>
      </p:sp>
      <p:sp>
        <p:nvSpPr>
          <p:cNvPr id="80"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n-GB" sz="3200" b="0" strike="noStrike" spc="-1">
              <a:latin typeface="Arial"/>
            </a:endParaRPr>
          </a:p>
        </p:txBody>
      </p:sp>
      <p:sp>
        <p:nvSpPr>
          <p:cNvPr id="81"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47"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n-GB"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49"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51"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GB" sz="3200" b="0" strike="noStrike" spc="-1">
              <a:latin typeface="Arial"/>
            </a:endParaRPr>
          </a:p>
        </p:txBody>
      </p:sp>
      <p:sp>
        <p:nvSpPr>
          <p:cNvPr id="52"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n-GB"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56"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GB" sz="3200" b="0" strike="noStrike" spc="-1">
              <a:latin typeface="Arial"/>
            </a:endParaRPr>
          </a:p>
        </p:txBody>
      </p:sp>
      <p:sp>
        <p:nvSpPr>
          <p:cNvPr id="57"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GB" sz="3200" b="0" strike="noStrike" spc="-1">
              <a:latin typeface="Arial"/>
            </a:endParaRPr>
          </a:p>
        </p:txBody>
      </p:sp>
      <p:sp>
        <p:nvSpPr>
          <p:cNvPr id="58"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60"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GB" sz="3200" b="0" strike="noStrike" spc="-1">
              <a:latin typeface="Arial"/>
            </a:endParaRPr>
          </a:p>
        </p:txBody>
      </p:sp>
      <p:sp>
        <p:nvSpPr>
          <p:cNvPr id="6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GB" sz="3200" b="0" strike="noStrike" spc="-1">
              <a:latin typeface="Arial"/>
            </a:endParaRPr>
          </a:p>
        </p:txBody>
      </p:sp>
      <p:sp>
        <p:nvSpPr>
          <p:cNvPr id="62"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64"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GB" sz="3200" b="0" strike="noStrike" spc="-1">
              <a:latin typeface="Arial"/>
            </a:endParaRPr>
          </a:p>
        </p:txBody>
      </p:sp>
      <p:sp>
        <p:nvSpPr>
          <p:cNvPr id="65"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GB" sz="3200" b="0" strike="noStrike" spc="-1">
              <a:latin typeface="Arial"/>
            </a:endParaRPr>
          </a:p>
        </p:txBody>
      </p:sp>
      <p:sp>
        <p:nvSpPr>
          <p:cNvPr id="66"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 name="CustomShape 1"/>
          <p:cNvSpPr/>
          <p:nvPr/>
        </p:nvSpPr>
        <p:spPr>
          <a:xfrm>
            <a:off x="0" y="0"/>
            <a:ext cx="883440" cy="6855480"/>
          </a:xfrm>
          <a:custGeom>
            <a:avLst/>
            <a:gdLst/>
            <a:ahLst/>
            <a:cxnLst/>
            <a:rect l="l" t="t"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a:noFill/>
          </a:ln>
        </p:spPr>
        <p:style>
          <a:lnRef idx="0">
            <a:scrgbClr r="0" g="0" b="0"/>
          </a:lnRef>
          <a:fillRef idx="0">
            <a:scrgbClr r="0" g="0" b="0"/>
          </a:fillRef>
          <a:effectRef idx="0">
            <a:scrgbClr r="0" g="0" b="0"/>
          </a:effectRef>
          <a:fontRef idx="minor"/>
        </p:style>
      </p:sp>
      <p:sp>
        <p:nvSpPr>
          <p:cNvPr id="43" name="CustomShape 2"/>
          <p:cNvSpPr/>
          <p:nvPr/>
        </p:nvSpPr>
        <p:spPr>
          <a:xfrm>
            <a:off x="11908440" y="0"/>
            <a:ext cx="280800" cy="68554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p:style>
      </p:sp>
      <p:sp>
        <p:nvSpPr>
          <p:cNvPr id="44" name="PlaceHolder 3"/>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n-GB" sz="4400" b="0" strike="noStrike" spc="-1">
                <a:latin typeface="Arial"/>
              </a:rPr>
              <a:t>Click to edit the title text format</a:t>
            </a:r>
          </a:p>
        </p:txBody>
      </p:sp>
      <p:sp>
        <p:nvSpPr>
          <p:cNvPr id="45" name="PlaceHolder 4"/>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GB"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latin typeface="Arial"/>
              </a:rPr>
              <a:t>Second Outline Level</a:t>
            </a:r>
          </a:p>
          <a:p>
            <a:pPr marL="1296000" lvl="2" indent="-288000">
              <a:spcBef>
                <a:spcPts val="850"/>
              </a:spcBef>
              <a:buClr>
                <a:srgbClr val="000000"/>
              </a:buClr>
              <a:buSzPct val="45000"/>
              <a:buFont typeface="Wingdings" charset="2"/>
              <a:buChar char=""/>
            </a:pPr>
            <a:r>
              <a:rPr lang="en-GB" sz="2400" b="0" strike="noStrike" spc="-1">
                <a:latin typeface="Arial"/>
              </a:rPr>
              <a:t>Third Outline Level</a:t>
            </a:r>
          </a:p>
          <a:p>
            <a:pPr marL="1728000" lvl="3" indent="-216000">
              <a:spcBef>
                <a:spcPts val="567"/>
              </a:spcBef>
              <a:buClr>
                <a:srgbClr val="000000"/>
              </a:buClr>
              <a:buSzPct val="75000"/>
              <a:buFont typeface="Symbol" charset="2"/>
              <a:buChar char=""/>
            </a:pPr>
            <a:r>
              <a:rPr lang="en-GB" sz="2000" b="0" strike="noStrike" spc="-1">
                <a:latin typeface="Arial"/>
              </a:rPr>
              <a:t>Fourth Outline Level</a:t>
            </a:r>
          </a:p>
          <a:p>
            <a:pPr marL="2160000" lvl="4" indent="-216000">
              <a:spcBef>
                <a:spcPts val="283"/>
              </a:spcBef>
              <a:buClr>
                <a:srgbClr val="000000"/>
              </a:buClr>
              <a:buSzPct val="45000"/>
              <a:buFont typeface="Wingdings" charset="2"/>
              <a:buChar char=""/>
            </a:pPr>
            <a:r>
              <a:rPr lang="en-GB" sz="2000" b="0" strike="noStrike" spc="-1">
                <a:latin typeface="Arial"/>
              </a:rPr>
              <a:t>Fifth Outline Level</a:t>
            </a:r>
          </a:p>
          <a:p>
            <a:pPr marL="2592000" lvl="5" indent="-216000">
              <a:spcBef>
                <a:spcPts val="283"/>
              </a:spcBef>
              <a:buClr>
                <a:srgbClr val="000000"/>
              </a:buClr>
              <a:buSzPct val="45000"/>
              <a:buFont typeface="Wingdings" charset="2"/>
              <a:buChar char=""/>
            </a:pPr>
            <a:r>
              <a:rPr lang="en-GB" sz="2000" b="0" strike="noStrike" spc="-1">
                <a:latin typeface="Arial"/>
              </a:rPr>
              <a:t>Sixth Outline Level</a:t>
            </a:r>
          </a:p>
          <a:p>
            <a:pPr marL="3024000" lvl="6" indent="-216000">
              <a:spcBef>
                <a:spcPts val="283"/>
              </a:spcBef>
              <a:buClr>
                <a:srgbClr val="000000"/>
              </a:buClr>
              <a:buSzPct val="45000"/>
              <a:buFont typeface="Wingdings" charset="2"/>
              <a:buChar char=""/>
            </a:pPr>
            <a:r>
              <a:rPr lang="en-GB"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stomShape 4">
            <a:extLst>
              <a:ext uri="{FF2B5EF4-FFF2-40B4-BE49-F238E27FC236}">
                <a16:creationId xmlns:a16="http://schemas.microsoft.com/office/drawing/2014/main" id="{096D8A39-EF6F-FBEB-3C1E-19224CBA876E}"/>
              </a:ext>
            </a:extLst>
          </p:cNvPr>
          <p:cNvSpPr/>
          <p:nvPr/>
        </p:nvSpPr>
        <p:spPr>
          <a:xfrm>
            <a:off x="884160" y="1350498"/>
            <a:ext cx="11034000" cy="566913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50000"/>
              </a:lnSpc>
              <a:spcAft>
                <a:spcPts val="1200"/>
              </a:spcAft>
              <a:tabLst>
                <a:tab pos="0" algn="l"/>
              </a:tabLst>
            </a:pPr>
            <a:r>
              <a:rPr lang="en-GB" sz="2000" b="1" spc="-1" dirty="0">
                <a:solidFill>
                  <a:srgbClr val="223E92"/>
                </a:solidFill>
                <a:highlight>
                  <a:srgbClr val="FFC906"/>
                </a:highlight>
                <a:latin typeface="Montserrat Medium" panose="00000600000000000000" pitchFamily="2" charset="0"/>
              </a:rPr>
              <a:t>20min: Discussing &amp; Developing the Research Question</a:t>
            </a:r>
          </a:p>
          <a:p>
            <a:pPr lvl="1" algn="ctr">
              <a:spcBef>
                <a:spcPts val="1200"/>
              </a:spcBef>
              <a:spcAft>
                <a:spcPts val="2400"/>
              </a:spcAft>
              <a:tabLst>
                <a:tab pos="0" algn="l"/>
              </a:tabLst>
            </a:pPr>
            <a:r>
              <a:rPr lang="en-GB" sz="2000" b="1" spc="-1" dirty="0">
                <a:solidFill>
                  <a:srgbClr val="223E92"/>
                </a:solidFill>
                <a:uFill>
                  <a:solidFill>
                    <a:srgbClr val="FFC906"/>
                  </a:solidFill>
                </a:uFill>
                <a:latin typeface="Montserrat Medium" panose="00000600000000000000" pitchFamily="2" charset="0"/>
              </a:rPr>
              <a:t>“How do you imagine your European utopia in 20 years?”</a:t>
            </a:r>
          </a:p>
          <a:p>
            <a:pPr marL="342900" indent="-342900">
              <a:lnSpc>
                <a:spcPct val="150000"/>
              </a:lnSpc>
              <a:spcAft>
                <a:spcPts val="1800"/>
              </a:spcAft>
              <a:buFontTx/>
              <a:buChar char="-"/>
              <a:tabLst>
                <a:tab pos="0" algn="l"/>
              </a:tabLst>
            </a:pPr>
            <a:r>
              <a:rPr lang="da-DK" sz="1600" u="sng" spc="-1" dirty="0">
                <a:solidFill>
                  <a:srgbClr val="223E92"/>
                </a:solidFill>
                <a:uFill>
                  <a:solidFill>
                    <a:srgbClr val="FFC906"/>
                  </a:solidFill>
                </a:uFill>
                <a:latin typeface="Montserrat Medium" panose="00000600000000000000" pitchFamily="2" charset="0"/>
              </a:rPr>
              <a:t>Back to Working Groups!</a:t>
            </a:r>
          </a:p>
          <a:p>
            <a:pPr marL="285750" indent="-285750">
              <a:lnSpc>
                <a:spcPct val="150000"/>
              </a:lnSpc>
              <a:spcAft>
                <a:spcPts val="1800"/>
              </a:spcAft>
              <a:buFontTx/>
              <a:buChar char="-"/>
              <a:tabLst>
                <a:tab pos="0" algn="l"/>
              </a:tabLst>
            </a:pPr>
            <a:r>
              <a:rPr lang="da-DK" sz="1600" u="sng" spc="-1" dirty="0">
                <a:solidFill>
                  <a:srgbClr val="223E92"/>
                </a:solidFill>
                <a:uFill>
                  <a:solidFill>
                    <a:srgbClr val="FFC906"/>
                  </a:solidFill>
                </a:uFill>
                <a:latin typeface="Montserrat Medium" panose="00000600000000000000" pitchFamily="2" charset="0"/>
              </a:rPr>
              <a:t>Challenge</a:t>
            </a:r>
            <a:r>
              <a:rPr lang="da-DK" sz="1600" spc="-1" dirty="0">
                <a:solidFill>
                  <a:srgbClr val="223E92"/>
                </a:solidFill>
                <a:uFill>
                  <a:solidFill>
                    <a:srgbClr val="FFC906"/>
                  </a:solidFill>
                </a:uFill>
                <a:latin typeface="Montserrat Medium" panose="00000600000000000000" pitchFamily="2" charset="0"/>
              </a:rPr>
              <a:t>: </a:t>
            </a:r>
            <a:r>
              <a:rPr lang="en-GB" sz="1600" spc="-1" dirty="0">
                <a:solidFill>
                  <a:srgbClr val="223E92"/>
                </a:solidFill>
                <a:uFill>
                  <a:solidFill>
                    <a:srgbClr val="FFC906"/>
                  </a:solidFill>
                </a:uFill>
                <a:latin typeface="Montserrat Medium" panose="00000600000000000000" pitchFamily="2" charset="0"/>
              </a:rPr>
              <a:t>Rephrase the Research Question in such a way that all words are replaced but the new question means the same to you!</a:t>
            </a:r>
            <a:endParaRPr lang="en-GB" sz="1600" spc="-1" dirty="0">
              <a:solidFill>
                <a:srgbClr val="595959"/>
              </a:solidFill>
              <a:latin typeface="Montserrat Medium" panose="00000600000000000000" pitchFamily="2" charset="0"/>
            </a:endParaRPr>
          </a:p>
          <a:p>
            <a:pPr lvl="1">
              <a:lnSpc>
                <a:spcPct val="150000"/>
              </a:lnSpc>
              <a:spcAft>
                <a:spcPts val="1800"/>
              </a:spcAft>
              <a:tabLst>
                <a:tab pos="0" algn="l"/>
              </a:tabLst>
            </a:pPr>
            <a:r>
              <a:rPr lang="en-GB" sz="1200" spc="-1" dirty="0">
                <a:solidFill>
                  <a:srgbClr val="595959"/>
                </a:solidFill>
                <a:uFill>
                  <a:solidFill>
                    <a:srgbClr val="FFC906"/>
                  </a:solidFill>
                </a:uFill>
                <a:latin typeface="Montserrat Medium" panose="00000600000000000000" pitchFamily="2" charset="0"/>
              </a:rPr>
              <a:t>- </a:t>
            </a:r>
            <a:r>
              <a:rPr lang="en-GB" sz="1200" b="1" spc="-1" dirty="0">
                <a:solidFill>
                  <a:srgbClr val="595959"/>
                </a:solidFill>
                <a:uFill>
                  <a:solidFill>
                    <a:srgbClr val="FFC906"/>
                  </a:solidFill>
                </a:uFill>
                <a:latin typeface="Montserrat Medium" panose="00000600000000000000" pitchFamily="2" charset="0"/>
              </a:rPr>
              <a:t>English</a:t>
            </a:r>
            <a:r>
              <a:rPr lang="en-GB" sz="1200" spc="-1" dirty="0">
                <a:solidFill>
                  <a:srgbClr val="595959"/>
                </a:solidFill>
                <a:uFill>
                  <a:solidFill>
                    <a:srgbClr val="FFC906"/>
                  </a:solidFill>
                </a:uFill>
                <a:latin typeface="Montserrat Medium" panose="00000600000000000000" pitchFamily="2" charset="0"/>
              </a:rPr>
              <a:t>: Do you understand each word? Can you translate it easily in your language? List &amp; Discuss any word which is unclear!</a:t>
            </a:r>
          </a:p>
          <a:p>
            <a:pPr lvl="1">
              <a:lnSpc>
                <a:spcPct val="150000"/>
              </a:lnSpc>
              <a:spcAft>
                <a:spcPts val="1800"/>
              </a:spcAft>
              <a:tabLst>
                <a:tab pos="0" algn="l"/>
              </a:tabLst>
            </a:pPr>
            <a:r>
              <a:rPr lang="en-GB" sz="1200" spc="-1" dirty="0">
                <a:solidFill>
                  <a:srgbClr val="595959"/>
                </a:solidFill>
                <a:uFill>
                  <a:solidFill>
                    <a:srgbClr val="FFC906"/>
                  </a:solidFill>
                </a:uFill>
                <a:latin typeface="Montserrat Medium" panose="00000600000000000000" pitchFamily="2" charset="0"/>
              </a:rPr>
              <a:t>- </a:t>
            </a:r>
            <a:r>
              <a:rPr lang="en-GB" sz="1200" b="1" spc="-1" dirty="0">
                <a:solidFill>
                  <a:srgbClr val="595959"/>
                </a:solidFill>
                <a:uFill>
                  <a:solidFill>
                    <a:srgbClr val="FFC906"/>
                  </a:solidFill>
                </a:uFill>
                <a:latin typeface="Montserrat Medium" panose="00000600000000000000" pitchFamily="2" charset="0"/>
              </a:rPr>
              <a:t>Meanings &amp; Interpretations</a:t>
            </a:r>
            <a:r>
              <a:rPr lang="en-GB" sz="1200" spc="-1" dirty="0">
                <a:solidFill>
                  <a:srgbClr val="595959"/>
                </a:solidFill>
                <a:uFill>
                  <a:solidFill>
                    <a:srgbClr val="FFC906"/>
                  </a:solidFill>
                </a:uFill>
                <a:latin typeface="Montserrat Medium" panose="00000600000000000000" pitchFamily="2" charset="0"/>
              </a:rPr>
              <a:t>:  Are there any words with several interpretations? Which ones, which meanings? List all of them!</a:t>
            </a:r>
          </a:p>
          <a:p>
            <a:pPr lvl="1">
              <a:lnSpc>
                <a:spcPct val="150000"/>
              </a:lnSpc>
              <a:spcAft>
                <a:spcPts val="1800"/>
              </a:spcAft>
              <a:tabLst>
                <a:tab pos="0" algn="l"/>
              </a:tabLst>
            </a:pPr>
            <a:r>
              <a:rPr lang="en-GB" sz="1200" spc="-1" dirty="0">
                <a:solidFill>
                  <a:srgbClr val="595959"/>
                </a:solidFill>
                <a:uFill>
                  <a:solidFill>
                    <a:srgbClr val="FFC906"/>
                  </a:solidFill>
                </a:uFill>
                <a:latin typeface="Montserrat Medium" panose="00000600000000000000" pitchFamily="2" charset="0"/>
              </a:rPr>
              <a:t>- Does this phrasing allow </a:t>
            </a:r>
            <a:r>
              <a:rPr lang="en-GB" sz="1200" b="1" spc="-1" dirty="0">
                <a:solidFill>
                  <a:srgbClr val="595959"/>
                </a:solidFill>
                <a:uFill>
                  <a:solidFill>
                    <a:srgbClr val="FFC906"/>
                  </a:solidFill>
                </a:uFill>
                <a:latin typeface="Montserrat Medium" panose="00000600000000000000" pitchFamily="2" charset="0"/>
              </a:rPr>
              <a:t>interesting answers</a:t>
            </a:r>
            <a:r>
              <a:rPr lang="en-GB" sz="1200" spc="-1" dirty="0">
                <a:solidFill>
                  <a:srgbClr val="595959"/>
                </a:solidFill>
                <a:uFill>
                  <a:solidFill>
                    <a:srgbClr val="FFC906"/>
                  </a:solidFill>
                </a:uFill>
                <a:latin typeface="Montserrat Medium" panose="00000600000000000000" pitchFamily="2" charset="0"/>
              </a:rPr>
              <a:t>? is it </a:t>
            </a:r>
            <a:r>
              <a:rPr lang="en-GB" sz="1200" b="1" spc="-1" dirty="0">
                <a:solidFill>
                  <a:srgbClr val="595959"/>
                </a:solidFill>
                <a:uFill>
                  <a:solidFill>
                    <a:srgbClr val="FFC906"/>
                  </a:solidFill>
                </a:uFill>
                <a:latin typeface="Montserrat Medium" panose="00000600000000000000" pitchFamily="2" charset="0"/>
              </a:rPr>
              <a:t>too wide/too narrow? </a:t>
            </a:r>
            <a:r>
              <a:rPr lang="en-GB" sz="1200" spc="-1" dirty="0">
                <a:solidFill>
                  <a:srgbClr val="595959"/>
                </a:solidFill>
                <a:uFill>
                  <a:solidFill>
                    <a:srgbClr val="FFC906"/>
                  </a:solidFill>
                </a:uFill>
                <a:latin typeface="Montserrat Medium" panose="00000600000000000000" pitchFamily="2" charset="0"/>
              </a:rPr>
              <a:t>Is it an </a:t>
            </a:r>
            <a:r>
              <a:rPr lang="en-GB" sz="1200" b="1" spc="-1" dirty="0">
                <a:solidFill>
                  <a:srgbClr val="595959"/>
                </a:solidFill>
                <a:uFill>
                  <a:solidFill>
                    <a:srgbClr val="FFC906"/>
                  </a:solidFill>
                </a:uFill>
                <a:latin typeface="Montserrat Medium" panose="00000600000000000000" pitchFamily="2" charset="0"/>
              </a:rPr>
              <a:t>open</a:t>
            </a:r>
            <a:r>
              <a:rPr lang="en-GB" sz="1200" spc="-1" dirty="0">
                <a:solidFill>
                  <a:srgbClr val="595959"/>
                </a:solidFill>
                <a:uFill>
                  <a:solidFill>
                    <a:srgbClr val="FFC906"/>
                  </a:solidFill>
                </a:uFill>
                <a:latin typeface="Montserrat Medium" panose="00000600000000000000" pitchFamily="2" charset="0"/>
              </a:rPr>
              <a:t> question?</a:t>
            </a:r>
          </a:p>
          <a:p>
            <a:pPr lvl="1">
              <a:lnSpc>
                <a:spcPct val="150000"/>
              </a:lnSpc>
              <a:spcAft>
                <a:spcPts val="1800"/>
              </a:spcAft>
              <a:tabLst>
                <a:tab pos="0" algn="l"/>
              </a:tabLst>
            </a:pPr>
            <a:r>
              <a:rPr lang="en-GB" sz="1200" spc="-1" dirty="0">
                <a:solidFill>
                  <a:srgbClr val="595959"/>
                </a:solidFill>
                <a:uFill>
                  <a:solidFill>
                    <a:srgbClr val="FFC906"/>
                  </a:solidFill>
                </a:uFill>
                <a:latin typeface="Montserrat Medium" panose="00000600000000000000" pitchFamily="2" charset="0"/>
              </a:rPr>
              <a:t>- Now, rephrase the original Research Question in such a way that only one interpretation, yours, is possible! </a:t>
            </a:r>
          </a:p>
          <a:p>
            <a:pPr marL="285750" marR="0" lvl="0" indent="-285750" algn="l" defTabSz="914400" rtl="0" eaLnBrk="1" fontAlgn="auto" latinLnBrk="0" hangingPunct="1">
              <a:lnSpc>
                <a:spcPct val="150000"/>
              </a:lnSpc>
              <a:spcBef>
                <a:spcPts val="0"/>
              </a:spcBef>
              <a:spcAft>
                <a:spcPts val="1800"/>
              </a:spcAft>
              <a:buClrTx/>
              <a:buSzTx/>
              <a:buFontTx/>
              <a:buChar char="-"/>
              <a:tabLst>
                <a:tab pos="0" algn="l"/>
              </a:tabLst>
              <a:defRPr/>
            </a:pPr>
            <a:r>
              <a:rPr kumimoji="0" lang="da-DK" sz="1600" b="0" i="0" u="sng" strike="noStrike" kern="1200" cap="none" spc="-1" normalizeH="0" baseline="0" noProof="0" dirty="0">
                <a:ln>
                  <a:noFill/>
                </a:ln>
                <a:solidFill>
                  <a:srgbClr val="223E92"/>
                </a:solidFill>
                <a:effectLst/>
                <a:uLnTx/>
                <a:uFill>
                  <a:solidFill>
                    <a:srgbClr val="FFC906"/>
                  </a:solidFill>
                </a:uFill>
                <a:latin typeface="Montserrat Medium" panose="00000600000000000000" pitchFamily="2" charset="0"/>
              </a:rPr>
              <a:t>Done</a:t>
            </a:r>
            <a:r>
              <a:rPr kumimoji="0" lang="da-DK" sz="1600" b="0" i="0" strike="noStrike" kern="1200" cap="none" spc="-1" normalizeH="0" baseline="0" noProof="0" dirty="0">
                <a:ln>
                  <a:noFill/>
                </a:ln>
                <a:solidFill>
                  <a:srgbClr val="223E92"/>
                </a:solidFill>
                <a:effectLst/>
                <a:uLnTx/>
                <a:uFill>
                  <a:solidFill>
                    <a:srgbClr val="FFC906"/>
                  </a:solidFill>
                </a:uFill>
                <a:latin typeface="Montserrat Medium" panose="00000600000000000000" pitchFamily="2" charset="0"/>
              </a:rPr>
              <a:t>? Write your version on the shared flipchart to compare results!</a:t>
            </a:r>
            <a:endParaRPr kumimoji="0" lang="en-GB" sz="1600" b="0" i="0" strike="noStrike" kern="1200" cap="none" spc="-1" normalizeH="0" baseline="0" noProof="0" dirty="0">
              <a:ln>
                <a:noFill/>
              </a:ln>
              <a:solidFill>
                <a:srgbClr val="595959"/>
              </a:solidFill>
              <a:effectLst/>
              <a:uLnTx/>
              <a:uFillTx/>
              <a:latin typeface="Montserrat Medium" panose="00000600000000000000" pitchFamily="2" charset="0"/>
            </a:endParaRPr>
          </a:p>
        </p:txBody>
      </p:sp>
      <p:sp>
        <p:nvSpPr>
          <p:cNvPr id="4" name="CustomShape 1">
            <a:extLst>
              <a:ext uri="{FF2B5EF4-FFF2-40B4-BE49-F238E27FC236}">
                <a16:creationId xmlns:a16="http://schemas.microsoft.com/office/drawing/2014/main" id="{76C4FD26-EF24-E441-6EAD-44E2114F2E39}"/>
              </a:ext>
            </a:extLst>
          </p:cNvPr>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3600" b="1" strike="noStrike" cap="all" spc="182" dirty="0">
                <a:solidFill>
                  <a:srgbClr val="223E92"/>
                </a:solidFill>
                <a:latin typeface="Montserrat ExtraBold" pitchFamily="2" charset="0"/>
                <a:ea typeface="DejaVu Sans"/>
              </a:rPr>
              <a:t>Photovoice exercise</a:t>
            </a:r>
            <a:br>
              <a:rPr lang="en-GB" dirty="0">
                <a:solidFill>
                  <a:srgbClr val="223E92"/>
                </a:solidFill>
                <a:latin typeface="Montserrat ExtraBold" pitchFamily="2" charset="0"/>
              </a:rPr>
            </a:br>
            <a:r>
              <a:rPr lang="en-GB" sz="2800" b="1" cap="all" spc="182" dirty="0">
                <a:solidFill>
                  <a:srgbClr val="223E92"/>
                </a:solidFill>
                <a:latin typeface="Montserrat ExtraBold" pitchFamily="2" charset="0"/>
              </a:rPr>
              <a:t>step 3, Research Question Discussion</a:t>
            </a:r>
          </a:p>
        </p:txBody>
      </p:sp>
    </p:spTree>
    <p:extLst>
      <p:ext uri="{BB962C8B-B14F-4D97-AF65-F5344CB8AC3E}">
        <p14:creationId xmlns:p14="http://schemas.microsoft.com/office/powerpoint/2010/main" val="206138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ustomShape 1">
            <a:extLst>
              <a:ext uri="{FF2B5EF4-FFF2-40B4-BE49-F238E27FC236}">
                <a16:creationId xmlns:a16="http://schemas.microsoft.com/office/drawing/2014/main" id="{F2167D91-4162-BDB9-1F25-64990AE0CBAD}"/>
              </a:ext>
            </a:extLst>
          </p:cNvPr>
          <p:cNvSpPr/>
          <p:nvPr/>
        </p:nvSpPr>
        <p:spPr>
          <a:xfrm>
            <a:off x="884160" y="382320"/>
            <a:ext cx="11034000" cy="652153"/>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2400" b="1" strike="noStrike" cap="all" spc="182" dirty="0">
                <a:solidFill>
                  <a:srgbClr val="223E92"/>
                </a:solidFill>
                <a:latin typeface="Montserrat ExtraBold" pitchFamily="2" charset="0"/>
                <a:ea typeface="DejaVu Sans"/>
              </a:rPr>
              <a:t>Photovoice exercise</a:t>
            </a:r>
            <a:br>
              <a:rPr lang="en-GB" sz="1200" dirty="0">
                <a:solidFill>
                  <a:srgbClr val="223E92"/>
                </a:solidFill>
                <a:latin typeface="Montserrat ExtraBold" pitchFamily="2" charset="0"/>
              </a:rPr>
            </a:br>
            <a:r>
              <a:rPr lang="en-GB" sz="1600" b="1" cap="all" spc="182" dirty="0">
                <a:solidFill>
                  <a:srgbClr val="223E92"/>
                </a:solidFill>
                <a:latin typeface="Montserrat ExtraBold" pitchFamily="2" charset="0"/>
              </a:rPr>
              <a:t>step 3, Research Question Discussion</a:t>
            </a:r>
            <a:endParaRPr lang="en-GB" b="1" cap="all" spc="182" dirty="0">
              <a:solidFill>
                <a:srgbClr val="223E92"/>
              </a:solidFill>
              <a:latin typeface="Montserrat ExtraBold" pitchFamily="2" charset="0"/>
            </a:endParaRPr>
          </a:p>
        </p:txBody>
      </p:sp>
      <p:sp>
        <p:nvSpPr>
          <p:cNvPr id="14" name="CustomShape 4">
            <a:extLst>
              <a:ext uri="{FF2B5EF4-FFF2-40B4-BE49-F238E27FC236}">
                <a16:creationId xmlns:a16="http://schemas.microsoft.com/office/drawing/2014/main" id="{096D8A39-EF6F-FBEB-3C1E-19224CBA876E}"/>
              </a:ext>
            </a:extLst>
          </p:cNvPr>
          <p:cNvSpPr/>
          <p:nvPr/>
        </p:nvSpPr>
        <p:spPr>
          <a:xfrm>
            <a:off x="884160" y="1177753"/>
            <a:ext cx="11034000" cy="5841883"/>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50000"/>
              </a:lnSpc>
              <a:spcAft>
                <a:spcPts val="1200"/>
              </a:spcAft>
              <a:tabLst>
                <a:tab pos="0" algn="l"/>
              </a:tabLst>
            </a:pPr>
            <a:r>
              <a:rPr lang="en-GB" sz="2000" b="1" spc="-1" dirty="0">
                <a:solidFill>
                  <a:srgbClr val="223E92"/>
                </a:solidFill>
                <a:highlight>
                  <a:srgbClr val="FFC906"/>
                </a:highlight>
                <a:latin typeface="Montserrat Medium" panose="00000600000000000000" pitchFamily="2" charset="0"/>
              </a:rPr>
              <a:t>1H: Individual &amp; Collective Brainstorming / Tips </a:t>
            </a:r>
          </a:p>
          <a:p>
            <a:pPr lvl="1" algn="ctr">
              <a:spcBef>
                <a:spcPts val="1200"/>
              </a:spcBef>
              <a:spcAft>
                <a:spcPts val="2400"/>
              </a:spcAft>
              <a:tabLst>
                <a:tab pos="0" algn="l"/>
              </a:tabLst>
            </a:pPr>
            <a:r>
              <a:rPr lang="en-GB" sz="2000" b="1" spc="-1" dirty="0">
                <a:solidFill>
                  <a:srgbClr val="223E92"/>
                </a:solidFill>
                <a:uFill>
                  <a:solidFill>
                    <a:srgbClr val="FFC906"/>
                  </a:solidFill>
                </a:uFill>
                <a:latin typeface="Montserrat Medium" panose="00000600000000000000" pitchFamily="2" charset="0"/>
              </a:rPr>
              <a:t>“How do you imagine your European utopia in 20 years?”</a:t>
            </a:r>
          </a:p>
          <a:p>
            <a:pPr marL="342900" indent="-342900">
              <a:lnSpc>
                <a:spcPct val="150000"/>
              </a:lnSpc>
              <a:spcBef>
                <a:spcPts val="1800"/>
              </a:spcBef>
              <a:spcAft>
                <a:spcPts val="1200"/>
              </a:spcAft>
              <a:buFontTx/>
              <a:buChar char="-"/>
              <a:tabLst>
                <a:tab pos="0" algn="l"/>
              </a:tabLst>
            </a:pPr>
            <a:r>
              <a:rPr lang="da-DK" sz="1600" u="sng" spc="-1" dirty="0">
                <a:solidFill>
                  <a:srgbClr val="223E92"/>
                </a:solidFill>
                <a:uFill>
                  <a:solidFill>
                    <a:srgbClr val="FFC906"/>
                  </a:solidFill>
                </a:uFill>
                <a:latin typeface="Montserrat Medium" panose="00000600000000000000" pitchFamily="2" charset="0"/>
              </a:rPr>
              <a:t>Timing</a:t>
            </a:r>
            <a:r>
              <a:rPr lang="da-DK" sz="1600" spc="-1" dirty="0">
                <a:solidFill>
                  <a:srgbClr val="223E92"/>
                </a:solidFill>
                <a:uFill>
                  <a:solidFill>
                    <a:srgbClr val="FFC906"/>
                  </a:solidFill>
                </a:uFill>
                <a:latin typeface="Montserrat Medium" panose="00000600000000000000" pitchFamily="2" charset="0"/>
              </a:rPr>
              <a:t> presented on the next slide is a suggestion only</a:t>
            </a:r>
          </a:p>
          <a:p>
            <a:pPr marL="342900" indent="-342900">
              <a:lnSpc>
                <a:spcPct val="150000"/>
              </a:lnSpc>
              <a:spcBef>
                <a:spcPts val="1800"/>
              </a:spcBef>
              <a:spcAft>
                <a:spcPts val="1200"/>
              </a:spcAft>
              <a:buFontTx/>
              <a:buChar char="-"/>
              <a:tabLst>
                <a:tab pos="0" algn="l"/>
              </a:tabLst>
            </a:pPr>
            <a:r>
              <a:rPr lang="da-DK" sz="1600" u="sng" spc="-1" dirty="0">
                <a:solidFill>
                  <a:srgbClr val="223E92"/>
                </a:solidFill>
                <a:uFill>
                  <a:solidFill>
                    <a:srgbClr val="FFC906"/>
                  </a:solidFill>
                </a:uFill>
                <a:latin typeface="Montserrat Medium" panose="00000600000000000000" pitchFamily="2" charset="0"/>
              </a:rPr>
              <a:t>Use the Internet</a:t>
            </a:r>
            <a:r>
              <a:rPr lang="da-DK" sz="1600" spc="-1" dirty="0">
                <a:solidFill>
                  <a:srgbClr val="223E92"/>
                </a:solidFill>
                <a:uFill>
                  <a:solidFill>
                    <a:srgbClr val="FFC906"/>
                  </a:solidFill>
                </a:uFill>
                <a:latin typeface="Montserrat Medium" panose="00000600000000000000" pitchFamily="2" charset="0"/>
              </a:rPr>
              <a:t> if that can help! </a:t>
            </a:r>
            <a:r>
              <a:rPr lang="da-DK" sz="1400" spc="-1" dirty="0">
                <a:solidFill>
                  <a:srgbClr val="595959"/>
                </a:solidFill>
                <a:uFill>
                  <a:solidFill>
                    <a:srgbClr val="FFC906"/>
                  </a:solidFill>
                </a:uFill>
                <a:latin typeface="Montserrat Medium" panose="00000600000000000000" pitchFamily="2" charset="0"/>
              </a:rPr>
              <a:t>(e.g. Translating your thoughts into English, checking a map of the area to find a good place for your pictures)</a:t>
            </a:r>
            <a:endParaRPr lang="da-DK" sz="1600" spc="-1" dirty="0">
              <a:solidFill>
                <a:srgbClr val="223E92"/>
              </a:solidFill>
              <a:uFill>
                <a:solidFill>
                  <a:srgbClr val="FFC906"/>
                </a:solidFill>
              </a:uFill>
              <a:latin typeface="Montserrat Medium" panose="00000600000000000000" pitchFamily="2" charset="0"/>
            </a:endParaRPr>
          </a:p>
          <a:p>
            <a:pPr marL="285750" indent="-285750">
              <a:lnSpc>
                <a:spcPct val="150000"/>
              </a:lnSpc>
              <a:spcBef>
                <a:spcPts val="1800"/>
              </a:spcBef>
              <a:spcAft>
                <a:spcPts val="1200"/>
              </a:spcAft>
              <a:buFontTx/>
              <a:buChar char="-"/>
              <a:tabLst>
                <a:tab pos="0" algn="l"/>
              </a:tabLst>
            </a:pPr>
            <a:r>
              <a:rPr lang="da-DK" sz="1600" u="sng" spc="-1" dirty="0">
                <a:solidFill>
                  <a:srgbClr val="223E92"/>
                </a:solidFill>
                <a:uFill>
                  <a:solidFill>
                    <a:srgbClr val="FFC906"/>
                  </a:solidFill>
                </a:uFill>
                <a:latin typeface="Montserrat Medium" panose="00000600000000000000" pitchFamily="2" charset="0"/>
              </a:rPr>
              <a:t>Keep (hand-written) notes:</a:t>
            </a:r>
            <a:r>
              <a:rPr lang="da-DK" sz="1600" spc="-1" dirty="0">
                <a:solidFill>
                  <a:srgbClr val="223E92"/>
                </a:solidFill>
                <a:uFill>
                  <a:solidFill>
                    <a:srgbClr val="FFC906"/>
                  </a:solidFill>
                </a:uFill>
                <a:latin typeface="Montserrat Medium" panose="00000600000000000000" pitchFamily="2" charset="0"/>
              </a:rPr>
              <a:t> </a:t>
            </a:r>
            <a:r>
              <a:rPr lang="en-GB" sz="1400" spc="-1" dirty="0">
                <a:solidFill>
                  <a:srgbClr val="595959"/>
                </a:solidFill>
                <a:uFill>
                  <a:solidFill>
                    <a:srgbClr val="FFC906"/>
                  </a:solidFill>
                </a:uFill>
                <a:latin typeface="Montserrat Medium" panose="00000600000000000000" pitchFamily="2" charset="0"/>
              </a:rPr>
              <a:t>Keywords, detailed answers, ideas for pictures, doodles … will all come in handy.</a:t>
            </a:r>
          </a:p>
          <a:p>
            <a:pPr marL="285750" indent="-285750">
              <a:lnSpc>
                <a:spcPct val="150000"/>
              </a:lnSpc>
              <a:spcBef>
                <a:spcPts val="1800"/>
              </a:spcBef>
              <a:spcAft>
                <a:spcPts val="1200"/>
              </a:spcAft>
              <a:buFontTx/>
              <a:buChar char="-"/>
              <a:tabLst>
                <a:tab pos="0" algn="l"/>
              </a:tabLst>
            </a:pPr>
            <a:r>
              <a:rPr kumimoji="0" lang="da-DK" sz="1600" b="0" i="0" u="sng" strike="noStrike" kern="1200" cap="none" spc="-1" normalizeH="0" baseline="0" noProof="0" dirty="0">
                <a:ln>
                  <a:noFill/>
                </a:ln>
                <a:solidFill>
                  <a:srgbClr val="223E92"/>
                </a:solidFill>
                <a:effectLst/>
                <a:uLnTx/>
                <a:uFill>
                  <a:solidFill>
                    <a:srgbClr val="FFC906"/>
                  </a:solidFill>
                </a:uFill>
                <a:latin typeface="Montserrat Medium" panose="00000600000000000000" pitchFamily="2" charset="0"/>
              </a:rPr>
              <a:t>No right or wrong answers!</a:t>
            </a:r>
            <a:r>
              <a:rPr kumimoji="0" lang="da-DK" sz="1600" b="0" i="0" strike="noStrike" kern="1200" cap="none" spc="-1" normalizeH="0" baseline="0" noProof="0" dirty="0">
                <a:ln>
                  <a:noFill/>
                </a:ln>
                <a:solidFill>
                  <a:srgbClr val="223E92"/>
                </a:solidFill>
                <a:effectLst/>
                <a:uLnTx/>
                <a:uFill>
                  <a:solidFill>
                    <a:srgbClr val="FFC906"/>
                  </a:solidFill>
                </a:uFill>
                <a:latin typeface="Montserrat Medium" panose="00000600000000000000" pitchFamily="2" charset="0"/>
              </a:rPr>
              <a:t> </a:t>
            </a:r>
            <a:r>
              <a:rPr lang="da-DK" sz="1400" spc="-1" dirty="0">
                <a:solidFill>
                  <a:srgbClr val="595959"/>
                </a:solidFill>
                <a:uFill>
                  <a:solidFill>
                    <a:srgbClr val="FFC906"/>
                  </a:solidFill>
                </a:uFill>
                <a:latin typeface="Montserrat Medium" panose="00000600000000000000" pitchFamily="2" charset="0"/>
              </a:rPr>
              <a:t>Well, as long as they’re yours ;)</a:t>
            </a:r>
            <a:endParaRPr lang="en-GB" sz="1400" spc="-1" dirty="0">
              <a:solidFill>
                <a:srgbClr val="595959"/>
              </a:solidFill>
              <a:uFill>
                <a:solidFill>
                  <a:srgbClr val="FFC906"/>
                </a:solidFill>
              </a:uFill>
              <a:latin typeface="Montserrat Medium" panose="00000600000000000000" pitchFamily="2" charset="0"/>
            </a:endParaRPr>
          </a:p>
        </p:txBody>
      </p:sp>
    </p:spTree>
    <p:extLst>
      <p:ext uri="{BB962C8B-B14F-4D97-AF65-F5344CB8AC3E}">
        <p14:creationId xmlns:p14="http://schemas.microsoft.com/office/powerpoint/2010/main" val="1020643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ustomShape 4">
            <a:extLst>
              <a:ext uri="{FF2B5EF4-FFF2-40B4-BE49-F238E27FC236}">
                <a16:creationId xmlns:a16="http://schemas.microsoft.com/office/drawing/2014/main" id="{096D8A39-EF6F-FBEB-3C1E-19224CBA876E}"/>
              </a:ext>
            </a:extLst>
          </p:cNvPr>
          <p:cNvSpPr/>
          <p:nvPr/>
        </p:nvSpPr>
        <p:spPr>
          <a:xfrm>
            <a:off x="884160" y="1034473"/>
            <a:ext cx="11034000" cy="5985163"/>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50000"/>
              </a:lnSpc>
              <a:spcAft>
                <a:spcPts val="1200"/>
              </a:spcAft>
              <a:tabLst>
                <a:tab pos="0" algn="l"/>
              </a:tabLst>
            </a:pPr>
            <a:r>
              <a:rPr lang="en-GB" sz="2000" b="1" spc="-1" dirty="0">
                <a:solidFill>
                  <a:srgbClr val="223E92"/>
                </a:solidFill>
                <a:highlight>
                  <a:srgbClr val="FFC906"/>
                </a:highlight>
                <a:latin typeface="Montserrat Medium" panose="00000600000000000000" pitchFamily="2" charset="0"/>
              </a:rPr>
              <a:t>1H: Individual &amp; Collective Brainstorming / Instructions </a:t>
            </a:r>
          </a:p>
          <a:p>
            <a:pPr lvl="1" algn="ctr">
              <a:spcBef>
                <a:spcPts val="1200"/>
              </a:spcBef>
              <a:spcAft>
                <a:spcPts val="2400"/>
              </a:spcAft>
              <a:tabLst>
                <a:tab pos="0" algn="l"/>
              </a:tabLst>
            </a:pPr>
            <a:r>
              <a:rPr lang="en-GB" sz="2000" b="1" spc="-1" dirty="0">
                <a:solidFill>
                  <a:srgbClr val="223E92"/>
                </a:solidFill>
                <a:uFill>
                  <a:solidFill>
                    <a:srgbClr val="FFC906"/>
                  </a:solidFill>
                </a:uFill>
                <a:latin typeface="Montserrat Medium" panose="00000600000000000000" pitchFamily="2" charset="0"/>
              </a:rPr>
              <a:t>“How do you imagine your European utopia in 20 years?”</a:t>
            </a:r>
          </a:p>
          <a:p>
            <a:pPr marL="342900" indent="-342900">
              <a:lnSpc>
                <a:spcPct val="140000"/>
              </a:lnSpc>
              <a:spcAft>
                <a:spcPts val="3000"/>
              </a:spcAft>
              <a:buFontTx/>
              <a:buChar char="-"/>
              <a:tabLst>
                <a:tab pos="0" algn="l"/>
              </a:tabLst>
            </a:pPr>
            <a:r>
              <a:rPr lang="en-GB" sz="1500" u="sng" spc="-1" dirty="0">
                <a:solidFill>
                  <a:srgbClr val="223E92"/>
                </a:solidFill>
                <a:uFill>
                  <a:solidFill>
                    <a:srgbClr val="FFC906"/>
                  </a:solidFill>
                </a:uFill>
                <a:latin typeface="Montserrat Medium" panose="00000600000000000000" pitchFamily="2" charset="0"/>
              </a:rPr>
              <a:t>15min, Individual reflections &amp; Critical thinking:</a:t>
            </a:r>
            <a:r>
              <a:rPr lang="da-DK" sz="1500" spc="-1" dirty="0">
                <a:solidFill>
                  <a:srgbClr val="223E92"/>
                </a:solidFill>
                <a:uFill>
                  <a:solidFill>
                    <a:srgbClr val="FFC906"/>
                  </a:solidFill>
                </a:uFill>
                <a:latin typeface="Montserrat Medium" panose="00000600000000000000" pitchFamily="2" charset="0"/>
              </a:rPr>
              <a:t> </a:t>
            </a:r>
            <a:r>
              <a:rPr lang="en-GB" sz="1300" spc="-1" dirty="0">
                <a:solidFill>
                  <a:srgbClr val="595959"/>
                </a:solidFill>
                <a:uFill>
                  <a:solidFill>
                    <a:srgbClr val="FFC906"/>
                  </a:solidFill>
                </a:uFill>
                <a:latin typeface="Montserrat Medium" panose="00000600000000000000" pitchFamily="2" charset="0"/>
              </a:rPr>
              <a:t>Reflect on </a:t>
            </a:r>
            <a:r>
              <a:rPr lang="en-GB" sz="1300" b="1" spc="-1" dirty="0">
                <a:solidFill>
                  <a:srgbClr val="595959"/>
                </a:solidFill>
                <a:uFill>
                  <a:solidFill>
                    <a:srgbClr val="FFC906"/>
                  </a:solidFill>
                </a:uFill>
                <a:latin typeface="Montserrat Medium" panose="00000600000000000000" pitchFamily="2" charset="0"/>
              </a:rPr>
              <a:t>your own personal answers </a:t>
            </a:r>
            <a:r>
              <a:rPr lang="en-GB" sz="1300" spc="-1" dirty="0">
                <a:solidFill>
                  <a:srgbClr val="595959"/>
                </a:solidFill>
                <a:uFill>
                  <a:solidFill>
                    <a:srgbClr val="FFC906"/>
                  </a:solidFill>
                </a:uFill>
                <a:latin typeface="Montserrat Medium" panose="00000600000000000000" pitchFamily="2" charset="0"/>
              </a:rPr>
              <a:t>at first, without group discussions. </a:t>
            </a:r>
            <a:r>
              <a:rPr lang="en-GB" sz="1300" b="1" spc="-1" dirty="0">
                <a:solidFill>
                  <a:srgbClr val="595959"/>
                </a:solidFill>
                <a:uFill>
                  <a:solidFill>
                    <a:srgbClr val="FFC906"/>
                  </a:solidFill>
                </a:uFill>
                <a:latin typeface="Montserrat Medium" panose="00000600000000000000" pitchFamily="2" charset="0"/>
              </a:rPr>
              <a:t>Come up with at </a:t>
            </a:r>
            <a:r>
              <a:rPr lang="en-GB" sz="1300" b="1" spc="-1">
                <a:solidFill>
                  <a:srgbClr val="595959"/>
                </a:solidFill>
                <a:uFill>
                  <a:solidFill>
                    <a:srgbClr val="FFC906"/>
                  </a:solidFill>
                </a:uFill>
                <a:latin typeface="Montserrat Medium" panose="00000600000000000000" pitchFamily="2" charset="0"/>
              </a:rPr>
              <a:t>least 2 </a:t>
            </a:r>
            <a:r>
              <a:rPr lang="en-GB" sz="1300" b="1" spc="-1" dirty="0">
                <a:solidFill>
                  <a:srgbClr val="595959"/>
                </a:solidFill>
                <a:uFill>
                  <a:solidFill>
                    <a:srgbClr val="FFC906"/>
                  </a:solidFill>
                </a:uFill>
                <a:latin typeface="Montserrat Medium" panose="00000600000000000000" pitchFamily="2" charset="0"/>
              </a:rPr>
              <a:t>different answers</a:t>
            </a:r>
            <a:r>
              <a:rPr lang="en-GB" sz="1300" spc="-1" dirty="0">
                <a:solidFill>
                  <a:srgbClr val="595959"/>
                </a:solidFill>
                <a:uFill>
                  <a:solidFill>
                    <a:srgbClr val="FFC906"/>
                  </a:solidFill>
                </a:uFill>
                <a:latin typeface="Montserrat Medium" panose="00000600000000000000" pitchFamily="2" charset="0"/>
              </a:rPr>
              <a:t>, and prepare to present them to the others in your group. </a:t>
            </a:r>
          </a:p>
          <a:p>
            <a:pPr marL="342900" lvl="0" indent="-342900">
              <a:lnSpc>
                <a:spcPct val="140000"/>
              </a:lnSpc>
              <a:spcAft>
                <a:spcPts val="3000"/>
              </a:spcAft>
              <a:buFontTx/>
              <a:buChar char="-"/>
              <a:tabLst>
                <a:tab pos="0" algn="l"/>
              </a:tabLst>
            </a:pPr>
            <a:r>
              <a:rPr lang="en-GB" sz="1500" u="sng" spc="-1" dirty="0">
                <a:solidFill>
                  <a:srgbClr val="223E92"/>
                </a:solidFill>
                <a:uFill>
                  <a:solidFill>
                    <a:srgbClr val="FFC906"/>
                  </a:solidFill>
                </a:uFill>
                <a:latin typeface="Montserrat Medium" panose="00000600000000000000" pitchFamily="2" charset="0"/>
              </a:rPr>
              <a:t>20min, Group Exchanges:</a:t>
            </a:r>
            <a:r>
              <a:rPr lang="da-DK" sz="1500" spc="-1" dirty="0">
                <a:solidFill>
                  <a:srgbClr val="223E92"/>
                </a:solidFill>
                <a:uFill>
                  <a:solidFill>
                    <a:srgbClr val="FFC906"/>
                  </a:solidFill>
                </a:uFill>
                <a:latin typeface="Montserrat Medium" panose="00000600000000000000" pitchFamily="2" charset="0"/>
              </a:rPr>
              <a:t> </a:t>
            </a:r>
            <a:r>
              <a:rPr lang="en-GB" sz="1300" spc="-1" dirty="0">
                <a:solidFill>
                  <a:srgbClr val="595959"/>
                </a:solidFill>
                <a:uFill>
                  <a:solidFill>
                    <a:srgbClr val="FFC906"/>
                  </a:solidFill>
                </a:uFill>
                <a:latin typeface="Montserrat Medium" panose="00000600000000000000" pitchFamily="2" charset="0"/>
              </a:rPr>
              <a:t>Now </a:t>
            </a:r>
            <a:r>
              <a:rPr lang="en-GB" sz="1300" b="1" spc="-1" dirty="0">
                <a:solidFill>
                  <a:srgbClr val="595959"/>
                </a:solidFill>
                <a:uFill>
                  <a:solidFill>
                    <a:srgbClr val="FFC906"/>
                  </a:solidFill>
                </a:uFill>
                <a:latin typeface="Montserrat Medium" panose="00000600000000000000" pitchFamily="2" charset="0"/>
              </a:rPr>
              <a:t>share your own answers </a:t>
            </a:r>
            <a:r>
              <a:rPr lang="en-GB" sz="1300" spc="-1" dirty="0">
                <a:solidFill>
                  <a:srgbClr val="595959"/>
                </a:solidFill>
                <a:uFill>
                  <a:solidFill>
                    <a:srgbClr val="FFC906"/>
                  </a:solidFill>
                </a:uFill>
                <a:latin typeface="Montserrat Medium" panose="00000600000000000000" pitchFamily="2" charset="0"/>
              </a:rPr>
              <a:t>with your group. Other participants are invited to </a:t>
            </a:r>
            <a:r>
              <a:rPr lang="en-GB" sz="1300" b="1" spc="-1" dirty="0">
                <a:solidFill>
                  <a:srgbClr val="595959"/>
                </a:solidFill>
                <a:uFill>
                  <a:solidFill>
                    <a:srgbClr val="FFC906"/>
                  </a:solidFill>
                </a:uFill>
                <a:latin typeface="Montserrat Medium" panose="00000600000000000000" pitchFamily="2" charset="0"/>
              </a:rPr>
              <a:t>“probe”, to ask questions </a:t>
            </a:r>
            <a:r>
              <a:rPr lang="en-GB" sz="1300" spc="-1" dirty="0">
                <a:solidFill>
                  <a:srgbClr val="595959"/>
                </a:solidFill>
                <a:uFill>
                  <a:solidFill>
                    <a:srgbClr val="FFC906"/>
                  </a:solidFill>
                </a:uFill>
                <a:latin typeface="Montserrat Medium" panose="00000600000000000000" pitchFamily="2" charset="0"/>
              </a:rPr>
              <a:t>to help the presenter detailing or reflecting further (3-4min per person).</a:t>
            </a:r>
          </a:p>
          <a:p>
            <a:pPr marL="285750" lvl="0" indent="-285750">
              <a:lnSpc>
                <a:spcPct val="140000"/>
              </a:lnSpc>
              <a:spcAft>
                <a:spcPts val="1800"/>
              </a:spcAft>
              <a:buFontTx/>
              <a:buChar char="-"/>
              <a:tabLst>
                <a:tab pos="0" algn="l"/>
              </a:tabLst>
              <a:defRPr/>
            </a:pPr>
            <a:r>
              <a:rPr lang="en-GB" sz="1500" u="sng" spc="-1" dirty="0">
                <a:solidFill>
                  <a:srgbClr val="223E92"/>
                </a:solidFill>
                <a:uFill>
                  <a:solidFill>
                    <a:srgbClr val="FFC906"/>
                  </a:solidFill>
                </a:uFill>
                <a:latin typeface="Montserrat Medium" panose="00000600000000000000" pitchFamily="2" charset="0"/>
              </a:rPr>
              <a:t>20min, Group Visual Brainstorming:</a:t>
            </a:r>
            <a:r>
              <a:rPr kumimoji="0" lang="da-DK" sz="1500" b="0" i="0" strike="noStrike" kern="1200" cap="none" spc="-1" normalizeH="0" baseline="0" noProof="0" dirty="0">
                <a:ln>
                  <a:noFill/>
                </a:ln>
                <a:solidFill>
                  <a:srgbClr val="223E92"/>
                </a:solidFill>
                <a:effectLst/>
                <a:uLnTx/>
                <a:uFill>
                  <a:solidFill>
                    <a:srgbClr val="FFC906"/>
                  </a:solidFill>
                </a:uFill>
                <a:latin typeface="Montserrat Medium" panose="00000600000000000000" pitchFamily="2" charset="0"/>
              </a:rPr>
              <a:t> </a:t>
            </a:r>
            <a:r>
              <a:rPr lang="en-GB" sz="1300" spc="-1" dirty="0">
                <a:solidFill>
                  <a:srgbClr val="595959"/>
                </a:solidFill>
                <a:uFill>
                  <a:solidFill>
                    <a:srgbClr val="FFC906"/>
                  </a:solidFill>
                </a:uFill>
                <a:latin typeface="Montserrat Medium" panose="00000600000000000000" pitchFamily="2" charset="0"/>
              </a:rPr>
              <a:t>Think together of ways to convey your answers through photographs!</a:t>
            </a:r>
          </a:p>
          <a:p>
            <a:pPr lvl="1">
              <a:lnSpc>
                <a:spcPct val="150000"/>
              </a:lnSpc>
              <a:spcAft>
                <a:spcPts val="1200"/>
              </a:spcAft>
              <a:tabLst>
                <a:tab pos="0" algn="l"/>
              </a:tabLst>
            </a:pPr>
            <a:r>
              <a:rPr lang="en-GB" sz="1100" spc="-1" dirty="0">
                <a:solidFill>
                  <a:srgbClr val="595959"/>
                </a:solidFill>
                <a:uFill>
                  <a:solidFill>
                    <a:srgbClr val="FFC906"/>
                  </a:solidFill>
                </a:uFill>
                <a:latin typeface="Montserrat Medium" panose="00000600000000000000" pitchFamily="2" charset="0"/>
              </a:rPr>
              <a:t>Remember: Each participant must think of </a:t>
            </a:r>
            <a:r>
              <a:rPr lang="en-GB" sz="1100" b="1" spc="-1" dirty="0">
                <a:solidFill>
                  <a:srgbClr val="595959"/>
                </a:solidFill>
                <a:uFill>
                  <a:solidFill>
                    <a:srgbClr val="FFC906"/>
                  </a:solidFill>
                </a:uFill>
                <a:latin typeface="Montserrat Medium" panose="00000600000000000000" pitchFamily="2" charset="0"/>
              </a:rPr>
              <a:t>personal pictures </a:t>
            </a:r>
            <a:r>
              <a:rPr lang="en-GB" sz="1100" spc="-1" dirty="0">
                <a:solidFill>
                  <a:srgbClr val="595959"/>
                </a:solidFill>
                <a:uFill>
                  <a:solidFill>
                    <a:srgbClr val="FFC906"/>
                  </a:solidFill>
                </a:uFill>
                <a:latin typeface="Montserrat Medium" panose="00000600000000000000" pitchFamily="2" charset="0"/>
              </a:rPr>
              <a:t>for now, but you can </a:t>
            </a:r>
            <a:r>
              <a:rPr lang="en-GB" sz="1100" b="1" spc="-1" dirty="0">
                <a:solidFill>
                  <a:srgbClr val="595959"/>
                </a:solidFill>
                <a:uFill>
                  <a:solidFill>
                    <a:srgbClr val="FFC906"/>
                  </a:solidFill>
                </a:uFill>
                <a:latin typeface="Montserrat Medium" panose="00000600000000000000" pitchFamily="2" charset="0"/>
              </a:rPr>
              <a:t>help each other coming up with ideas </a:t>
            </a:r>
            <a:r>
              <a:rPr lang="en-GB" sz="1100" spc="-1" dirty="0">
                <a:solidFill>
                  <a:srgbClr val="595959"/>
                </a:solidFill>
                <a:uFill>
                  <a:solidFill>
                    <a:srgbClr val="FFC906"/>
                  </a:solidFill>
                </a:uFill>
                <a:latin typeface="Montserrat Medium" panose="00000600000000000000" pitchFamily="2" charset="0"/>
              </a:rPr>
              <a:t>and plans.</a:t>
            </a:r>
          </a:p>
          <a:p>
            <a:pPr lvl="1">
              <a:spcAft>
                <a:spcPts val="1200"/>
              </a:spcAft>
              <a:tabLst>
                <a:tab pos="0" algn="l"/>
              </a:tabLst>
            </a:pPr>
            <a:r>
              <a:rPr lang="en-GB" sz="1100" b="1" spc="-1" dirty="0">
                <a:solidFill>
                  <a:srgbClr val="595959"/>
                </a:solidFill>
                <a:uFill>
                  <a:solidFill>
                    <a:srgbClr val="FFC906"/>
                  </a:solidFill>
                </a:uFill>
                <a:latin typeface="Montserrat Medium" panose="00000600000000000000" pitchFamily="2" charset="0"/>
              </a:rPr>
              <a:t>Aim for a “Fieldwork plan”</a:t>
            </a:r>
            <a:r>
              <a:rPr lang="en-GB" sz="1100" spc="-1" dirty="0">
                <a:solidFill>
                  <a:srgbClr val="595959"/>
                </a:solidFill>
                <a:uFill>
                  <a:solidFill>
                    <a:srgbClr val="FFC906"/>
                  </a:solidFill>
                </a:uFill>
                <a:latin typeface="Montserrat Medium" panose="00000600000000000000" pitchFamily="2" charset="0"/>
              </a:rPr>
              <a:t>:</a:t>
            </a:r>
          </a:p>
          <a:p>
            <a:pPr marL="1085850" lvl="2" indent="-171450">
              <a:spcAft>
                <a:spcPts val="1200"/>
              </a:spcAft>
              <a:buFont typeface="Arial" panose="020B0604020202020204" pitchFamily="34" charset="0"/>
              <a:buChar char="•"/>
              <a:tabLst>
                <a:tab pos="0" algn="l"/>
              </a:tabLst>
            </a:pPr>
            <a:r>
              <a:rPr lang="en-GB" sz="1100" spc="-1" dirty="0">
                <a:solidFill>
                  <a:srgbClr val="595959"/>
                </a:solidFill>
                <a:uFill>
                  <a:solidFill>
                    <a:srgbClr val="FFC906"/>
                  </a:solidFill>
                </a:uFill>
                <a:latin typeface="Montserrat Medium" panose="00000600000000000000" pitchFamily="2" charset="0"/>
              </a:rPr>
              <a:t>What pictures to take (scenes to arrange, settings/building/landscapes to find etc)</a:t>
            </a:r>
          </a:p>
          <a:p>
            <a:pPr marL="1085850" lvl="2" indent="-171450">
              <a:spcAft>
                <a:spcPts val="1200"/>
              </a:spcAft>
              <a:buFont typeface="Arial" panose="020B0604020202020204" pitchFamily="34" charset="0"/>
              <a:buChar char="•"/>
              <a:tabLst>
                <a:tab pos="0" algn="l"/>
              </a:tabLst>
            </a:pPr>
            <a:r>
              <a:rPr lang="en-GB" sz="1100" spc="-1" dirty="0">
                <a:solidFill>
                  <a:srgbClr val="595959"/>
                </a:solidFill>
                <a:uFill>
                  <a:solidFill>
                    <a:srgbClr val="FFC906"/>
                  </a:solidFill>
                </a:uFill>
                <a:latin typeface="Montserrat Medium" panose="00000600000000000000" pitchFamily="2" charset="0"/>
              </a:rPr>
              <a:t>Where and when to take them (near the venue, in the city, during the dedicated part of the afternoon or at night …)</a:t>
            </a:r>
          </a:p>
          <a:p>
            <a:pPr marL="1085850" lvl="2" indent="-171450">
              <a:spcAft>
                <a:spcPts val="1200"/>
              </a:spcAft>
              <a:buFont typeface="Arial" panose="020B0604020202020204" pitchFamily="34" charset="0"/>
              <a:buChar char="•"/>
              <a:tabLst>
                <a:tab pos="0" algn="l"/>
              </a:tabLst>
            </a:pPr>
            <a:r>
              <a:rPr lang="en-GB" sz="1100" spc="-1" dirty="0">
                <a:solidFill>
                  <a:srgbClr val="595959"/>
                </a:solidFill>
                <a:uFill>
                  <a:solidFill>
                    <a:srgbClr val="FFC906"/>
                  </a:solidFill>
                </a:uFill>
                <a:latin typeface="Montserrat Medium" panose="00000600000000000000" pitchFamily="2" charset="0"/>
              </a:rPr>
              <a:t>What details to pay attention to (e.g. colours, number of people, patterns, angles, lighting …)</a:t>
            </a:r>
          </a:p>
          <a:p>
            <a:pPr marL="285750" marR="0" lvl="0" indent="-285750" algn="l" defTabSz="914400" rtl="0" eaLnBrk="1" fontAlgn="auto" latinLnBrk="0" hangingPunct="1">
              <a:lnSpc>
                <a:spcPct val="150000"/>
              </a:lnSpc>
              <a:spcBef>
                <a:spcPts val="0"/>
              </a:spcBef>
              <a:spcAft>
                <a:spcPts val="1800"/>
              </a:spcAft>
              <a:buClrTx/>
              <a:buSzTx/>
              <a:buFontTx/>
              <a:buChar char="-"/>
              <a:tabLst>
                <a:tab pos="0" algn="l"/>
              </a:tabLst>
              <a:defRPr/>
            </a:pPr>
            <a:endParaRPr kumimoji="0" lang="en-GB" sz="1600" b="0" i="0" strike="noStrike" kern="1200" cap="none" spc="-1" normalizeH="0" baseline="0" noProof="0" dirty="0">
              <a:ln>
                <a:noFill/>
              </a:ln>
              <a:solidFill>
                <a:srgbClr val="595959"/>
              </a:solidFill>
              <a:effectLst/>
              <a:uLnTx/>
              <a:uFillTx/>
              <a:latin typeface="Montserrat Medium" panose="00000600000000000000" pitchFamily="2" charset="0"/>
            </a:endParaRPr>
          </a:p>
        </p:txBody>
      </p:sp>
      <p:sp>
        <p:nvSpPr>
          <p:cNvPr id="4" name="CustomShape 1">
            <a:extLst>
              <a:ext uri="{FF2B5EF4-FFF2-40B4-BE49-F238E27FC236}">
                <a16:creationId xmlns:a16="http://schemas.microsoft.com/office/drawing/2014/main" id="{27229110-6F47-5FB3-FF76-ECFAD9B7030E}"/>
              </a:ext>
            </a:extLst>
          </p:cNvPr>
          <p:cNvSpPr/>
          <p:nvPr/>
        </p:nvSpPr>
        <p:spPr>
          <a:xfrm>
            <a:off x="884160" y="382320"/>
            <a:ext cx="11034000" cy="652153"/>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2400" b="1" strike="noStrike" cap="all" spc="182" dirty="0">
                <a:solidFill>
                  <a:srgbClr val="223E92"/>
                </a:solidFill>
                <a:latin typeface="Montserrat ExtraBold" pitchFamily="2" charset="0"/>
                <a:ea typeface="DejaVu Sans"/>
              </a:rPr>
              <a:t>Photovoice exercise</a:t>
            </a:r>
            <a:br>
              <a:rPr lang="en-GB" sz="1200" dirty="0">
                <a:solidFill>
                  <a:srgbClr val="223E92"/>
                </a:solidFill>
                <a:latin typeface="Montserrat ExtraBold" pitchFamily="2" charset="0"/>
              </a:rPr>
            </a:br>
            <a:r>
              <a:rPr lang="en-GB" sz="1600" b="1" cap="all" spc="182" dirty="0">
                <a:solidFill>
                  <a:srgbClr val="223E92"/>
                </a:solidFill>
                <a:latin typeface="Montserrat ExtraBold" pitchFamily="2" charset="0"/>
              </a:rPr>
              <a:t>step 3, Research Question Discussion</a:t>
            </a:r>
            <a:endParaRPr lang="en-GB" b="1" cap="all" spc="182" dirty="0">
              <a:solidFill>
                <a:srgbClr val="223E92"/>
              </a:solidFill>
              <a:latin typeface="Montserrat ExtraBold" pitchFamily="2" charset="0"/>
            </a:endParaRPr>
          </a:p>
        </p:txBody>
      </p:sp>
    </p:spTree>
    <p:extLst>
      <p:ext uri="{BB962C8B-B14F-4D97-AF65-F5344CB8AC3E}">
        <p14:creationId xmlns:p14="http://schemas.microsoft.com/office/powerpoint/2010/main" val="973224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FFC906"/>
      </a:dk2>
      <a:lt2>
        <a:srgbClr val="FFFFFF"/>
      </a:lt2>
      <a:accent1>
        <a:srgbClr val="425B96"/>
      </a:accent1>
      <a:accent2>
        <a:srgbClr val="656A59"/>
      </a:accent2>
      <a:accent3>
        <a:srgbClr val="425B96"/>
      </a:accent3>
      <a:accent4>
        <a:srgbClr val="8CAA7E"/>
      </a:accent4>
      <a:accent5>
        <a:srgbClr val="D36F68"/>
      </a:accent5>
      <a:accent6>
        <a:srgbClr val="826276"/>
      </a:accent6>
      <a:hlink>
        <a:srgbClr val="0C2C7A"/>
      </a:hlink>
      <a:folHlink>
        <a:srgbClr val="A4669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D5765"/>
      </a:dk2>
      <a:lt2>
        <a:srgbClr val="FFFFFF"/>
      </a:lt2>
      <a:accent1>
        <a:srgbClr val="46B1CA"/>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2170</Words>
  <Application>Microsoft Office PowerPoint</Application>
  <PresentationFormat>Widescreen</PresentationFormat>
  <Paragraphs>94</Paragraphs>
  <Slides>3</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vt:i4>
      </vt:variant>
    </vt:vector>
  </HeadingPairs>
  <TitlesOfParts>
    <vt:vector size="12" baseType="lpstr">
      <vt:lpstr>Arial</vt:lpstr>
      <vt:lpstr>Calibri</vt:lpstr>
      <vt:lpstr>Courier New</vt:lpstr>
      <vt:lpstr>Montserrat ExtraBold</vt:lpstr>
      <vt:lpstr>Montserrat Medium</vt:lpstr>
      <vt:lpstr>Symbol</vt:lpstr>
      <vt:lpstr>Times New Roman</vt:lpstr>
      <vt:lpstr>Wingdings</vt:lpstr>
      <vt:lpstr>Office Theme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Gender  Family, Education, Work and Wellbeing  Perspectives and Realities from Young People</dc:title>
  <dc:subject/>
  <dc:creator>Default</dc:creator>
  <dc:description/>
  <cp:lastModifiedBy>Elie Demerseman</cp:lastModifiedBy>
  <cp:revision>1494</cp:revision>
  <dcterms:created xsi:type="dcterms:W3CDTF">2020-02-05T16:47:20Z</dcterms:created>
  <dcterms:modified xsi:type="dcterms:W3CDTF">2022-06-29T17:43:42Z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12</vt:i4>
  </property>
  <property fmtid="{D5CDD505-2E9C-101B-9397-08002B2CF9AE}" pid="8" name="PresentationFormat">
    <vt:lpwstr>Widescreen</vt:lpwstr>
  </property>
  <property fmtid="{D5CDD505-2E9C-101B-9397-08002B2CF9AE}" pid="9" name="ScaleCrop">
    <vt:bool>false</vt:bool>
  </property>
  <property fmtid="{D5CDD505-2E9C-101B-9397-08002B2CF9AE}" pid="10" name="ShareDoc">
    <vt:bool>false</vt:bool>
  </property>
  <property fmtid="{D5CDD505-2E9C-101B-9397-08002B2CF9AE}" pid="11" name="Slides">
    <vt:i4>19</vt:i4>
  </property>
</Properties>
</file>